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79" r:id="rId2"/>
    <p:sldId id="280" r:id="rId3"/>
    <p:sldId id="258" r:id="rId4"/>
    <p:sldId id="259" r:id="rId5"/>
    <p:sldId id="260" r:id="rId6"/>
    <p:sldId id="268" r:id="rId7"/>
    <p:sldId id="261" r:id="rId8"/>
    <p:sldId id="262" r:id="rId9"/>
    <p:sldId id="264" r:id="rId10"/>
    <p:sldId id="269" r:id="rId11"/>
    <p:sldId id="270" r:id="rId12"/>
    <p:sldId id="274" r:id="rId13"/>
    <p:sldId id="275" r:id="rId14"/>
    <p:sldId id="281" r:id="rId15"/>
    <p:sldId id="276" r:id="rId16"/>
    <p:sldId id="278" r:id="rId17"/>
    <p:sldId id="277" r:id="rId18"/>
    <p:sldId id="265"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21E1D-AD98-4414-9D24-23C3DE57AA57}" v="2" dt="2023-09-19T22:40:45.311"/>
    <p1510:client id="{C5179DB6-BF4F-4AE2-B05F-11DF8D8EA3B0}" v="228" dt="2023-09-19T00:43:19.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37" autoAdjust="0"/>
    <p:restoredTop sz="96296"/>
  </p:normalViewPr>
  <p:slideViewPr>
    <p:cSldViewPr snapToGrid="0" snapToObjects="1">
      <p:cViewPr varScale="1">
        <p:scale>
          <a:sx n="40" d="100"/>
          <a:sy n="40" d="100"/>
        </p:scale>
        <p:origin x="11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643E48-D637-4FEB-9A1B-97424B9EC2E8}" type="doc">
      <dgm:prSet loTypeId="urn:microsoft.com/office/officeart/2018/5/layout/CenteredIconLabelDescriptionList" loCatId="icon" qsTypeId="urn:microsoft.com/office/officeart/2005/8/quickstyle/simple1" qsCatId="simple" csTypeId="urn:microsoft.com/office/officeart/2005/8/colors/accent6_2" csCatId="accent6" phldr="1"/>
      <dgm:spPr/>
      <dgm:t>
        <a:bodyPr/>
        <a:lstStyle/>
        <a:p>
          <a:endParaRPr lang="en-US"/>
        </a:p>
      </dgm:t>
    </dgm:pt>
    <dgm:pt modelId="{5B280968-DD2C-4516-ABD6-2B58053EF62E}">
      <dgm:prSet custT="1"/>
      <dgm:spPr/>
      <dgm:t>
        <a:bodyPr/>
        <a:lstStyle/>
        <a:p>
          <a:pPr>
            <a:lnSpc>
              <a:spcPct val="100000"/>
            </a:lnSpc>
            <a:defRPr b="1"/>
          </a:pPr>
          <a:r>
            <a:rPr lang="en-US" sz="2400" dirty="0">
              <a:solidFill>
                <a:schemeClr val="bg1"/>
              </a:solidFill>
            </a:rPr>
            <a:t>Predicting</a:t>
          </a:r>
        </a:p>
      </dgm:t>
    </dgm:pt>
    <dgm:pt modelId="{577F8F99-303B-4848-BB0D-6CEE23414DDE}" type="parTrans" cxnId="{87B48834-5A3A-4C2F-A637-D30D45D895B8}">
      <dgm:prSet/>
      <dgm:spPr/>
      <dgm:t>
        <a:bodyPr/>
        <a:lstStyle/>
        <a:p>
          <a:endParaRPr lang="en-US"/>
        </a:p>
      </dgm:t>
    </dgm:pt>
    <dgm:pt modelId="{A60278ED-4AD3-4716-8DBC-F85C0D9361F8}" type="sibTrans" cxnId="{87B48834-5A3A-4C2F-A637-D30D45D895B8}">
      <dgm:prSet/>
      <dgm:spPr/>
      <dgm:t>
        <a:bodyPr/>
        <a:lstStyle/>
        <a:p>
          <a:endParaRPr lang="en-US"/>
        </a:p>
      </dgm:t>
    </dgm:pt>
    <dgm:pt modelId="{E8CA14CA-7B2C-49A5-8B30-6A3708B39D64}">
      <dgm:prSet custT="1"/>
      <dgm:spPr/>
      <dgm:t>
        <a:bodyPr/>
        <a:lstStyle/>
        <a:p>
          <a:pPr>
            <a:lnSpc>
              <a:spcPct val="100000"/>
            </a:lnSpc>
          </a:pPr>
          <a:r>
            <a:rPr lang="en-US" sz="2000" dirty="0">
              <a:solidFill>
                <a:schemeClr val="bg1"/>
              </a:solidFill>
            </a:rPr>
            <a:t>Predicting MLB Postseason Contenders</a:t>
          </a:r>
          <a:br>
            <a:rPr lang="en-US" sz="1700" dirty="0">
              <a:solidFill>
                <a:schemeClr val="bg1"/>
              </a:solidFill>
            </a:rPr>
          </a:br>
          <a:endParaRPr lang="en-US" sz="1700" dirty="0">
            <a:solidFill>
              <a:schemeClr val="bg1"/>
            </a:solidFill>
          </a:endParaRPr>
        </a:p>
      </dgm:t>
    </dgm:pt>
    <dgm:pt modelId="{AA859352-553E-44C4-927E-33ED272A99E0}" type="parTrans" cxnId="{3B7F518D-58A4-4F3A-8A29-36CA11199E39}">
      <dgm:prSet/>
      <dgm:spPr/>
      <dgm:t>
        <a:bodyPr/>
        <a:lstStyle/>
        <a:p>
          <a:endParaRPr lang="en-US"/>
        </a:p>
      </dgm:t>
    </dgm:pt>
    <dgm:pt modelId="{381F560C-2796-4B48-AA8E-BDD9F173C77A}" type="sibTrans" cxnId="{3B7F518D-58A4-4F3A-8A29-36CA11199E39}">
      <dgm:prSet/>
      <dgm:spPr/>
      <dgm:t>
        <a:bodyPr/>
        <a:lstStyle/>
        <a:p>
          <a:endParaRPr lang="en-US"/>
        </a:p>
      </dgm:t>
    </dgm:pt>
    <dgm:pt modelId="{6F45A2D5-AE91-49B7-A65D-C70C1A0ABBF4}">
      <dgm:prSet/>
      <dgm:spPr/>
      <dgm:t>
        <a:bodyPr/>
        <a:lstStyle/>
        <a:p>
          <a:pPr>
            <a:lnSpc>
              <a:spcPct val="100000"/>
            </a:lnSpc>
            <a:defRPr b="1"/>
          </a:pPr>
          <a:r>
            <a:rPr lang="en-US" dirty="0">
              <a:solidFill>
                <a:schemeClr val="bg1"/>
              </a:solidFill>
            </a:rPr>
            <a:t>Using</a:t>
          </a:r>
        </a:p>
      </dgm:t>
    </dgm:pt>
    <dgm:pt modelId="{A2170548-DA5A-4E89-B44A-10FEA883CA12}" type="parTrans" cxnId="{560634E7-B714-4347-9A92-02ADA7D6E096}">
      <dgm:prSet/>
      <dgm:spPr/>
      <dgm:t>
        <a:bodyPr/>
        <a:lstStyle/>
        <a:p>
          <a:endParaRPr lang="en-US"/>
        </a:p>
      </dgm:t>
    </dgm:pt>
    <dgm:pt modelId="{D61FEBFB-0266-4374-B873-7D25B679CDBE}" type="sibTrans" cxnId="{560634E7-B714-4347-9A92-02ADA7D6E096}">
      <dgm:prSet/>
      <dgm:spPr/>
      <dgm:t>
        <a:bodyPr/>
        <a:lstStyle/>
        <a:p>
          <a:endParaRPr lang="en-US"/>
        </a:p>
      </dgm:t>
    </dgm:pt>
    <dgm:pt modelId="{F5489456-2C66-4875-856D-52E44E5A44FB}">
      <dgm:prSet custT="1"/>
      <dgm:spPr/>
      <dgm:t>
        <a:bodyPr/>
        <a:lstStyle/>
        <a:p>
          <a:pPr>
            <a:lnSpc>
              <a:spcPct val="100000"/>
            </a:lnSpc>
          </a:pPr>
          <a:r>
            <a:rPr lang="en-US" sz="2000" dirty="0">
              <a:solidFill>
                <a:schemeClr val="bg1"/>
              </a:solidFill>
            </a:rPr>
            <a:t>Using Machine Learning and Hyperparameter Tuning</a:t>
          </a:r>
          <a:br>
            <a:rPr lang="en-US" sz="2000" dirty="0">
              <a:solidFill>
                <a:schemeClr val="bg1"/>
              </a:solidFill>
            </a:rPr>
          </a:br>
          <a:endParaRPr lang="en-US" sz="2000" dirty="0">
            <a:solidFill>
              <a:schemeClr val="bg1"/>
            </a:solidFill>
          </a:endParaRPr>
        </a:p>
      </dgm:t>
    </dgm:pt>
    <dgm:pt modelId="{3E4AC8F5-CC9C-4F24-8348-00EA7571C8AC}" type="parTrans" cxnId="{6F6F90E1-C4D9-4B87-B582-EFBF4AFC447D}">
      <dgm:prSet/>
      <dgm:spPr/>
      <dgm:t>
        <a:bodyPr/>
        <a:lstStyle/>
        <a:p>
          <a:endParaRPr lang="en-US"/>
        </a:p>
      </dgm:t>
    </dgm:pt>
    <dgm:pt modelId="{1B1C03E4-8832-4952-9452-2CA3EED3ED77}" type="sibTrans" cxnId="{6F6F90E1-C4D9-4B87-B582-EFBF4AFC447D}">
      <dgm:prSet/>
      <dgm:spPr/>
      <dgm:t>
        <a:bodyPr/>
        <a:lstStyle/>
        <a:p>
          <a:endParaRPr lang="en-US"/>
        </a:p>
      </dgm:t>
    </dgm:pt>
    <dgm:pt modelId="{6B4FCC73-D83E-4731-B0D7-8FD8730B6A2B}">
      <dgm:prSet/>
      <dgm:spPr/>
      <dgm:t>
        <a:bodyPr/>
        <a:lstStyle/>
        <a:p>
          <a:pPr>
            <a:lnSpc>
              <a:spcPct val="100000"/>
            </a:lnSpc>
            <a:defRPr b="1"/>
          </a:pPr>
          <a:r>
            <a:rPr lang="en-US" dirty="0">
              <a:solidFill>
                <a:schemeClr val="bg1"/>
              </a:solidFill>
            </a:rPr>
            <a:t>Presenting</a:t>
          </a:r>
        </a:p>
      </dgm:t>
    </dgm:pt>
    <dgm:pt modelId="{DA95148E-6399-4E82-A9C0-FC5850D34DBA}" type="parTrans" cxnId="{7A239ED2-703F-4832-9B23-C98AC156063B}">
      <dgm:prSet/>
      <dgm:spPr/>
      <dgm:t>
        <a:bodyPr/>
        <a:lstStyle/>
        <a:p>
          <a:endParaRPr lang="en-US"/>
        </a:p>
      </dgm:t>
    </dgm:pt>
    <dgm:pt modelId="{86FAEFFE-2307-4112-B474-39A57FC4304B}" type="sibTrans" cxnId="{7A239ED2-703F-4832-9B23-C98AC156063B}">
      <dgm:prSet/>
      <dgm:spPr/>
      <dgm:t>
        <a:bodyPr/>
        <a:lstStyle/>
        <a:p>
          <a:endParaRPr lang="en-US"/>
        </a:p>
      </dgm:t>
    </dgm:pt>
    <dgm:pt modelId="{D19BF41B-05C9-4AFF-AF68-F447FF8D7957}">
      <dgm:prSet custT="1"/>
      <dgm:spPr/>
      <dgm:t>
        <a:bodyPr/>
        <a:lstStyle/>
        <a:p>
          <a:pPr>
            <a:lnSpc>
              <a:spcPct val="100000"/>
            </a:lnSpc>
          </a:pPr>
          <a:r>
            <a:rPr lang="en-US" sz="2000" dirty="0">
              <a:solidFill>
                <a:schemeClr val="bg1"/>
              </a:solidFill>
            </a:rPr>
            <a:t>Presenting a code-driven solution for predicting MLB postseason contenders based on team performance data.</a:t>
          </a:r>
        </a:p>
      </dgm:t>
    </dgm:pt>
    <dgm:pt modelId="{EED24BE5-06D0-40DA-B514-2D478F738F82}" type="parTrans" cxnId="{341012CD-4763-4B73-A08A-5CCFA601E612}">
      <dgm:prSet/>
      <dgm:spPr/>
      <dgm:t>
        <a:bodyPr/>
        <a:lstStyle/>
        <a:p>
          <a:endParaRPr lang="en-US"/>
        </a:p>
      </dgm:t>
    </dgm:pt>
    <dgm:pt modelId="{9488641A-A2A6-439D-85D4-42CED4F0CB1B}" type="sibTrans" cxnId="{341012CD-4763-4B73-A08A-5CCFA601E612}">
      <dgm:prSet/>
      <dgm:spPr/>
      <dgm:t>
        <a:bodyPr/>
        <a:lstStyle/>
        <a:p>
          <a:endParaRPr lang="en-US"/>
        </a:p>
      </dgm:t>
    </dgm:pt>
    <dgm:pt modelId="{E2AB3F1E-F0ED-41D2-8BF6-24B93B69D81A}" type="pres">
      <dgm:prSet presAssocID="{9E643E48-D637-4FEB-9A1B-97424B9EC2E8}" presName="root" presStyleCnt="0">
        <dgm:presLayoutVars>
          <dgm:dir/>
          <dgm:resizeHandles val="exact"/>
        </dgm:presLayoutVars>
      </dgm:prSet>
      <dgm:spPr/>
    </dgm:pt>
    <dgm:pt modelId="{440DA9B9-C2EC-44DE-ADE3-6B6342E3AAD1}" type="pres">
      <dgm:prSet presAssocID="{5B280968-DD2C-4516-ABD6-2B58053EF62E}" presName="compNode" presStyleCnt="0"/>
      <dgm:spPr/>
    </dgm:pt>
    <dgm:pt modelId="{8574653E-47C9-4C13-80E9-13F98D76A320}" type="pres">
      <dgm:prSet presAssocID="{5B280968-DD2C-4516-ABD6-2B58053EF6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ball"/>
        </a:ext>
      </dgm:extLst>
    </dgm:pt>
    <dgm:pt modelId="{EFB7BD80-DC53-4DDC-B980-039E60E92799}" type="pres">
      <dgm:prSet presAssocID="{5B280968-DD2C-4516-ABD6-2B58053EF62E}" presName="iconSpace" presStyleCnt="0"/>
      <dgm:spPr/>
    </dgm:pt>
    <dgm:pt modelId="{1512ABE4-8A62-4593-BCDF-7302F6007B2D}" type="pres">
      <dgm:prSet presAssocID="{5B280968-DD2C-4516-ABD6-2B58053EF62E}" presName="parTx" presStyleLbl="revTx" presStyleIdx="0" presStyleCnt="6">
        <dgm:presLayoutVars>
          <dgm:chMax val="0"/>
          <dgm:chPref val="0"/>
        </dgm:presLayoutVars>
      </dgm:prSet>
      <dgm:spPr/>
    </dgm:pt>
    <dgm:pt modelId="{BEB71F80-738F-494C-941E-1E6EA697E09F}" type="pres">
      <dgm:prSet presAssocID="{5B280968-DD2C-4516-ABD6-2B58053EF62E}" presName="txSpace" presStyleCnt="0"/>
      <dgm:spPr/>
    </dgm:pt>
    <dgm:pt modelId="{AC045740-FB66-413B-B4F3-1852AF08D763}" type="pres">
      <dgm:prSet presAssocID="{5B280968-DD2C-4516-ABD6-2B58053EF62E}" presName="desTx" presStyleLbl="revTx" presStyleIdx="1" presStyleCnt="6" custLinFactNeighborY="13941">
        <dgm:presLayoutVars/>
      </dgm:prSet>
      <dgm:spPr/>
    </dgm:pt>
    <dgm:pt modelId="{0BB487BA-3367-4F6D-95D5-D183AD20FD7B}" type="pres">
      <dgm:prSet presAssocID="{A60278ED-4AD3-4716-8DBC-F85C0D9361F8}" presName="sibTrans" presStyleCnt="0"/>
      <dgm:spPr/>
    </dgm:pt>
    <dgm:pt modelId="{FE361288-8EE8-4609-981A-9635A6D6031B}" type="pres">
      <dgm:prSet presAssocID="{6F45A2D5-AE91-49B7-A65D-C70C1A0ABBF4}" presName="compNode" presStyleCnt="0"/>
      <dgm:spPr/>
    </dgm:pt>
    <dgm:pt modelId="{7F68ED41-31AA-420A-B162-A1E8B5588857}" type="pres">
      <dgm:prSet presAssocID="{6F45A2D5-AE91-49B7-A65D-C70C1A0ABBF4}" presName="iconRect" presStyleLbl="node1" presStyleIdx="1" presStyleCnt="3" custLinFactNeighborX="1236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478FD192-D470-422E-8CDE-B776AA6AA0F9}" type="pres">
      <dgm:prSet presAssocID="{6F45A2D5-AE91-49B7-A65D-C70C1A0ABBF4}" presName="iconSpace" presStyleCnt="0"/>
      <dgm:spPr/>
    </dgm:pt>
    <dgm:pt modelId="{89BB5ABC-B029-47C5-ACC2-25840C07FF42}" type="pres">
      <dgm:prSet presAssocID="{6F45A2D5-AE91-49B7-A65D-C70C1A0ABBF4}" presName="parTx" presStyleLbl="revTx" presStyleIdx="2" presStyleCnt="6" custLinFactNeighborX="4326">
        <dgm:presLayoutVars>
          <dgm:chMax val="0"/>
          <dgm:chPref val="0"/>
        </dgm:presLayoutVars>
      </dgm:prSet>
      <dgm:spPr/>
    </dgm:pt>
    <dgm:pt modelId="{AE906A34-D134-464F-928F-A4A9D14F997B}" type="pres">
      <dgm:prSet presAssocID="{6F45A2D5-AE91-49B7-A65D-C70C1A0ABBF4}" presName="txSpace" presStyleCnt="0"/>
      <dgm:spPr/>
    </dgm:pt>
    <dgm:pt modelId="{B75AD752-1BC5-4905-AFD3-AF01D768B480}" type="pres">
      <dgm:prSet presAssocID="{6F45A2D5-AE91-49B7-A65D-C70C1A0ABBF4}" presName="desTx" presStyleLbl="revTx" presStyleIdx="3" presStyleCnt="6" custLinFactNeighborX="4326" custLinFactNeighborY="13941">
        <dgm:presLayoutVars/>
      </dgm:prSet>
      <dgm:spPr/>
    </dgm:pt>
    <dgm:pt modelId="{00A1C142-F2D7-4901-80BA-93C6302A3898}" type="pres">
      <dgm:prSet presAssocID="{D61FEBFB-0266-4374-B873-7D25B679CDBE}" presName="sibTrans" presStyleCnt="0"/>
      <dgm:spPr/>
    </dgm:pt>
    <dgm:pt modelId="{F2E40810-A376-4B9D-864D-6B784FA56DC2}" type="pres">
      <dgm:prSet presAssocID="{6B4FCC73-D83E-4731-B0D7-8FD8730B6A2B}" presName="compNode" presStyleCnt="0"/>
      <dgm:spPr/>
    </dgm:pt>
    <dgm:pt modelId="{EDC47CDF-25CF-4DAB-B885-FF5CE52F1C11}" type="pres">
      <dgm:prSet presAssocID="{6B4FCC73-D83E-4731-B0D7-8FD8730B6A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ricket"/>
        </a:ext>
      </dgm:extLst>
    </dgm:pt>
    <dgm:pt modelId="{29586269-93F1-49CE-8750-42B26B80F4B8}" type="pres">
      <dgm:prSet presAssocID="{6B4FCC73-D83E-4731-B0D7-8FD8730B6A2B}" presName="iconSpace" presStyleCnt="0"/>
      <dgm:spPr/>
    </dgm:pt>
    <dgm:pt modelId="{074C429C-35A3-4648-9009-062EFCF6F766}" type="pres">
      <dgm:prSet presAssocID="{6B4FCC73-D83E-4731-B0D7-8FD8730B6A2B}" presName="parTx" presStyleLbl="revTx" presStyleIdx="4" presStyleCnt="6">
        <dgm:presLayoutVars>
          <dgm:chMax val="0"/>
          <dgm:chPref val="0"/>
        </dgm:presLayoutVars>
      </dgm:prSet>
      <dgm:spPr/>
    </dgm:pt>
    <dgm:pt modelId="{9F3C426C-E7B5-4ED2-90EC-7209A7D88384}" type="pres">
      <dgm:prSet presAssocID="{6B4FCC73-D83E-4731-B0D7-8FD8730B6A2B}" presName="txSpace" presStyleCnt="0"/>
      <dgm:spPr/>
    </dgm:pt>
    <dgm:pt modelId="{46915468-F1AD-4D3F-8E89-6BF0D4F7B6F3}" type="pres">
      <dgm:prSet presAssocID="{6B4FCC73-D83E-4731-B0D7-8FD8730B6A2B}" presName="desTx" presStyleLbl="revTx" presStyleIdx="5" presStyleCnt="6" custScaleX="134927" custLinFactNeighborY="13941">
        <dgm:presLayoutVars/>
      </dgm:prSet>
      <dgm:spPr/>
    </dgm:pt>
  </dgm:ptLst>
  <dgm:cxnLst>
    <dgm:cxn modelId="{107D4B20-E1CC-486B-8AC6-303C1CEA1217}" type="presOf" srcId="{6B4FCC73-D83E-4731-B0D7-8FD8730B6A2B}" destId="{074C429C-35A3-4648-9009-062EFCF6F766}" srcOrd="0" destOrd="0" presId="urn:microsoft.com/office/officeart/2018/5/layout/CenteredIconLabelDescriptionList"/>
    <dgm:cxn modelId="{8D6EB223-1D14-40C9-B63E-9EE48FACF4B0}" type="presOf" srcId="{F5489456-2C66-4875-856D-52E44E5A44FB}" destId="{B75AD752-1BC5-4905-AFD3-AF01D768B480}" srcOrd="0" destOrd="0" presId="urn:microsoft.com/office/officeart/2018/5/layout/CenteredIconLabelDescriptionList"/>
    <dgm:cxn modelId="{87B48834-5A3A-4C2F-A637-D30D45D895B8}" srcId="{9E643E48-D637-4FEB-9A1B-97424B9EC2E8}" destId="{5B280968-DD2C-4516-ABD6-2B58053EF62E}" srcOrd="0" destOrd="0" parTransId="{577F8F99-303B-4848-BB0D-6CEE23414DDE}" sibTransId="{A60278ED-4AD3-4716-8DBC-F85C0D9361F8}"/>
    <dgm:cxn modelId="{9B66B547-53E5-4328-B8A3-176D84768415}" type="presOf" srcId="{6F45A2D5-AE91-49B7-A65D-C70C1A0ABBF4}" destId="{89BB5ABC-B029-47C5-ACC2-25840C07FF42}" srcOrd="0" destOrd="0" presId="urn:microsoft.com/office/officeart/2018/5/layout/CenteredIconLabelDescriptionList"/>
    <dgm:cxn modelId="{33C22F77-9AF9-4878-B1B9-94B185189A93}" type="presOf" srcId="{5B280968-DD2C-4516-ABD6-2B58053EF62E}" destId="{1512ABE4-8A62-4593-BCDF-7302F6007B2D}" srcOrd="0" destOrd="0" presId="urn:microsoft.com/office/officeart/2018/5/layout/CenteredIconLabelDescriptionList"/>
    <dgm:cxn modelId="{3B7F518D-58A4-4F3A-8A29-36CA11199E39}" srcId="{5B280968-DD2C-4516-ABD6-2B58053EF62E}" destId="{E8CA14CA-7B2C-49A5-8B30-6A3708B39D64}" srcOrd="0" destOrd="0" parTransId="{AA859352-553E-44C4-927E-33ED272A99E0}" sibTransId="{381F560C-2796-4B48-AA8E-BDD9F173C77A}"/>
    <dgm:cxn modelId="{82E888BC-7F27-497E-8E09-7536DC2B9B65}" type="presOf" srcId="{E8CA14CA-7B2C-49A5-8B30-6A3708B39D64}" destId="{AC045740-FB66-413B-B4F3-1852AF08D763}" srcOrd="0" destOrd="0" presId="urn:microsoft.com/office/officeart/2018/5/layout/CenteredIconLabelDescriptionList"/>
    <dgm:cxn modelId="{1C6E3AC2-A043-4A5E-A61C-5A2B40992D16}" type="presOf" srcId="{D19BF41B-05C9-4AFF-AF68-F447FF8D7957}" destId="{46915468-F1AD-4D3F-8E89-6BF0D4F7B6F3}" srcOrd="0" destOrd="0" presId="urn:microsoft.com/office/officeart/2018/5/layout/CenteredIconLabelDescriptionList"/>
    <dgm:cxn modelId="{341012CD-4763-4B73-A08A-5CCFA601E612}" srcId="{6B4FCC73-D83E-4731-B0D7-8FD8730B6A2B}" destId="{D19BF41B-05C9-4AFF-AF68-F447FF8D7957}" srcOrd="0" destOrd="0" parTransId="{EED24BE5-06D0-40DA-B514-2D478F738F82}" sibTransId="{9488641A-A2A6-439D-85D4-42CED4F0CB1B}"/>
    <dgm:cxn modelId="{7A239ED2-703F-4832-9B23-C98AC156063B}" srcId="{9E643E48-D637-4FEB-9A1B-97424B9EC2E8}" destId="{6B4FCC73-D83E-4731-B0D7-8FD8730B6A2B}" srcOrd="2" destOrd="0" parTransId="{DA95148E-6399-4E82-A9C0-FC5850D34DBA}" sibTransId="{86FAEFFE-2307-4112-B474-39A57FC4304B}"/>
    <dgm:cxn modelId="{24BD77D4-460B-4841-BCFF-2A08BBB82570}" type="presOf" srcId="{9E643E48-D637-4FEB-9A1B-97424B9EC2E8}" destId="{E2AB3F1E-F0ED-41D2-8BF6-24B93B69D81A}" srcOrd="0" destOrd="0" presId="urn:microsoft.com/office/officeart/2018/5/layout/CenteredIconLabelDescriptionList"/>
    <dgm:cxn modelId="{6F6F90E1-C4D9-4B87-B582-EFBF4AFC447D}" srcId="{6F45A2D5-AE91-49B7-A65D-C70C1A0ABBF4}" destId="{F5489456-2C66-4875-856D-52E44E5A44FB}" srcOrd="0" destOrd="0" parTransId="{3E4AC8F5-CC9C-4F24-8348-00EA7571C8AC}" sibTransId="{1B1C03E4-8832-4952-9452-2CA3EED3ED77}"/>
    <dgm:cxn modelId="{560634E7-B714-4347-9A92-02ADA7D6E096}" srcId="{9E643E48-D637-4FEB-9A1B-97424B9EC2E8}" destId="{6F45A2D5-AE91-49B7-A65D-C70C1A0ABBF4}" srcOrd="1" destOrd="0" parTransId="{A2170548-DA5A-4E89-B44A-10FEA883CA12}" sibTransId="{D61FEBFB-0266-4374-B873-7D25B679CDBE}"/>
    <dgm:cxn modelId="{68D835A5-4DC5-4DEB-9628-816DCF21BADA}" type="presParOf" srcId="{E2AB3F1E-F0ED-41D2-8BF6-24B93B69D81A}" destId="{440DA9B9-C2EC-44DE-ADE3-6B6342E3AAD1}" srcOrd="0" destOrd="0" presId="urn:microsoft.com/office/officeart/2018/5/layout/CenteredIconLabelDescriptionList"/>
    <dgm:cxn modelId="{548C1EE2-D834-4B9F-8A3C-EB7FDC5C72DA}" type="presParOf" srcId="{440DA9B9-C2EC-44DE-ADE3-6B6342E3AAD1}" destId="{8574653E-47C9-4C13-80E9-13F98D76A320}" srcOrd="0" destOrd="0" presId="urn:microsoft.com/office/officeart/2018/5/layout/CenteredIconLabelDescriptionList"/>
    <dgm:cxn modelId="{0EFB4EEE-CA8B-4B11-BF68-A2A5A25E2547}" type="presParOf" srcId="{440DA9B9-C2EC-44DE-ADE3-6B6342E3AAD1}" destId="{EFB7BD80-DC53-4DDC-B980-039E60E92799}" srcOrd="1" destOrd="0" presId="urn:microsoft.com/office/officeart/2018/5/layout/CenteredIconLabelDescriptionList"/>
    <dgm:cxn modelId="{1EFDFC83-0FB4-4D42-9CC0-7F6383A473FC}" type="presParOf" srcId="{440DA9B9-C2EC-44DE-ADE3-6B6342E3AAD1}" destId="{1512ABE4-8A62-4593-BCDF-7302F6007B2D}" srcOrd="2" destOrd="0" presId="urn:microsoft.com/office/officeart/2018/5/layout/CenteredIconLabelDescriptionList"/>
    <dgm:cxn modelId="{3F871900-9323-419B-906A-C2C8D1A3DDE6}" type="presParOf" srcId="{440DA9B9-C2EC-44DE-ADE3-6B6342E3AAD1}" destId="{BEB71F80-738F-494C-941E-1E6EA697E09F}" srcOrd="3" destOrd="0" presId="urn:microsoft.com/office/officeart/2018/5/layout/CenteredIconLabelDescriptionList"/>
    <dgm:cxn modelId="{2E361305-9BC3-444E-9A2B-4F3BF77C7905}" type="presParOf" srcId="{440DA9B9-C2EC-44DE-ADE3-6B6342E3AAD1}" destId="{AC045740-FB66-413B-B4F3-1852AF08D763}" srcOrd="4" destOrd="0" presId="urn:microsoft.com/office/officeart/2018/5/layout/CenteredIconLabelDescriptionList"/>
    <dgm:cxn modelId="{F7589FE6-ECB4-4B89-ADEA-29B8D95D88F2}" type="presParOf" srcId="{E2AB3F1E-F0ED-41D2-8BF6-24B93B69D81A}" destId="{0BB487BA-3367-4F6D-95D5-D183AD20FD7B}" srcOrd="1" destOrd="0" presId="urn:microsoft.com/office/officeart/2018/5/layout/CenteredIconLabelDescriptionList"/>
    <dgm:cxn modelId="{DFFDD8B2-1C06-46F3-A943-F1360FD02454}" type="presParOf" srcId="{E2AB3F1E-F0ED-41D2-8BF6-24B93B69D81A}" destId="{FE361288-8EE8-4609-981A-9635A6D6031B}" srcOrd="2" destOrd="0" presId="urn:microsoft.com/office/officeart/2018/5/layout/CenteredIconLabelDescriptionList"/>
    <dgm:cxn modelId="{12FC86BB-EE91-4989-BA37-86C9375EA40C}" type="presParOf" srcId="{FE361288-8EE8-4609-981A-9635A6D6031B}" destId="{7F68ED41-31AA-420A-B162-A1E8B5588857}" srcOrd="0" destOrd="0" presId="urn:microsoft.com/office/officeart/2018/5/layout/CenteredIconLabelDescriptionList"/>
    <dgm:cxn modelId="{2238734B-8E89-4B91-8A55-2FD23DBC7087}" type="presParOf" srcId="{FE361288-8EE8-4609-981A-9635A6D6031B}" destId="{478FD192-D470-422E-8CDE-B776AA6AA0F9}" srcOrd="1" destOrd="0" presId="urn:microsoft.com/office/officeart/2018/5/layout/CenteredIconLabelDescriptionList"/>
    <dgm:cxn modelId="{39E3919A-62F9-440C-8181-DD313F1BFE01}" type="presParOf" srcId="{FE361288-8EE8-4609-981A-9635A6D6031B}" destId="{89BB5ABC-B029-47C5-ACC2-25840C07FF42}" srcOrd="2" destOrd="0" presId="urn:microsoft.com/office/officeart/2018/5/layout/CenteredIconLabelDescriptionList"/>
    <dgm:cxn modelId="{08834DF8-FA1E-4998-AFA0-CCB62BE8FCCD}" type="presParOf" srcId="{FE361288-8EE8-4609-981A-9635A6D6031B}" destId="{AE906A34-D134-464F-928F-A4A9D14F997B}" srcOrd="3" destOrd="0" presId="urn:microsoft.com/office/officeart/2018/5/layout/CenteredIconLabelDescriptionList"/>
    <dgm:cxn modelId="{6EC92EAD-6C1E-470C-BF44-CD607ABCE880}" type="presParOf" srcId="{FE361288-8EE8-4609-981A-9635A6D6031B}" destId="{B75AD752-1BC5-4905-AFD3-AF01D768B480}" srcOrd="4" destOrd="0" presId="urn:microsoft.com/office/officeart/2018/5/layout/CenteredIconLabelDescriptionList"/>
    <dgm:cxn modelId="{41D2163F-2A62-4125-A7E0-B6C3FA8A2367}" type="presParOf" srcId="{E2AB3F1E-F0ED-41D2-8BF6-24B93B69D81A}" destId="{00A1C142-F2D7-4901-80BA-93C6302A3898}" srcOrd="3" destOrd="0" presId="urn:microsoft.com/office/officeart/2018/5/layout/CenteredIconLabelDescriptionList"/>
    <dgm:cxn modelId="{3B9D4816-39D5-4D26-A730-1851671452DC}" type="presParOf" srcId="{E2AB3F1E-F0ED-41D2-8BF6-24B93B69D81A}" destId="{F2E40810-A376-4B9D-864D-6B784FA56DC2}" srcOrd="4" destOrd="0" presId="urn:microsoft.com/office/officeart/2018/5/layout/CenteredIconLabelDescriptionList"/>
    <dgm:cxn modelId="{4B36C9D4-F031-42FE-9F3D-6B2F91321A94}" type="presParOf" srcId="{F2E40810-A376-4B9D-864D-6B784FA56DC2}" destId="{EDC47CDF-25CF-4DAB-B885-FF5CE52F1C11}" srcOrd="0" destOrd="0" presId="urn:microsoft.com/office/officeart/2018/5/layout/CenteredIconLabelDescriptionList"/>
    <dgm:cxn modelId="{BD05FAE1-541D-4B7B-A12A-DD6B1B1510B8}" type="presParOf" srcId="{F2E40810-A376-4B9D-864D-6B784FA56DC2}" destId="{29586269-93F1-49CE-8750-42B26B80F4B8}" srcOrd="1" destOrd="0" presId="urn:microsoft.com/office/officeart/2018/5/layout/CenteredIconLabelDescriptionList"/>
    <dgm:cxn modelId="{C81A295D-5EC3-4182-8D76-2EF11E5606C3}" type="presParOf" srcId="{F2E40810-A376-4B9D-864D-6B784FA56DC2}" destId="{074C429C-35A3-4648-9009-062EFCF6F766}" srcOrd="2" destOrd="0" presId="urn:microsoft.com/office/officeart/2018/5/layout/CenteredIconLabelDescriptionList"/>
    <dgm:cxn modelId="{780E279E-760F-45F7-9048-58133A240977}" type="presParOf" srcId="{F2E40810-A376-4B9D-864D-6B784FA56DC2}" destId="{9F3C426C-E7B5-4ED2-90EC-7209A7D88384}" srcOrd="3" destOrd="0" presId="urn:microsoft.com/office/officeart/2018/5/layout/CenteredIconLabelDescriptionList"/>
    <dgm:cxn modelId="{3A7C296F-E3B5-4FE0-9F65-6148FE162454}" type="presParOf" srcId="{F2E40810-A376-4B9D-864D-6B784FA56DC2}" destId="{46915468-F1AD-4D3F-8E89-6BF0D4F7B6F3}" srcOrd="4" destOrd="0" presId="urn:microsoft.com/office/officeart/2018/5/layout/CenteredIconLabelDescriptionList"/>
  </dgm:cxnLst>
  <dgm:bg>
    <a:solidFill>
      <a:schemeClr val="tx1">
        <a:alpha val="5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53808A-F799-4AED-BE7D-AD2EB56333F8}"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6DDD3BE8-B656-4356-8492-1387ADE6D24F}">
      <dgm:prSet custT="1"/>
      <dgm:spPr/>
      <dgm:t>
        <a:bodyPr/>
        <a:lstStyle/>
        <a:p>
          <a:pPr>
            <a:lnSpc>
              <a:spcPct val="100000"/>
            </a:lnSpc>
            <a:defRPr cap="all"/>
          </a:pPr>
          <a:r>
            <a:rPr lang="en-US" sz="2000" dirty="0"/>
            <a:t>To determine which Major League Baseball teams would make it to the playoffs. </a:t>
          </a:r>
        </a:p>
      </dgm:t>
    </dgm:pt>
    <dgm:pt modelId="{419A1666-A116-440F-8FAE-255945A996FA}" type="parTrans" cxnId="{BAB15108-81C8-4FB3-93E9-89DEE2195EA5}">
      <dgm:prSet/>
      <dgm:spPr/>
      <dgm:t>
        <a:bodyPr/>
        <a:lstStyle/>
        <a:p>
          <a:endParaRPr lang="en-US"/>
        </a:p>
      </dgm:t>
    </dgm:pt>
    <dgm:pt modelId="{02F13B6B-DB23-4F6A-B3BB-C03022F8452D}" type="sibTrans" cxnId="{BAB15108-81C8-4FB3-93E9-89DEE2195EA5}">
      <dgm:prSet phldrT="01"/>
      <dgm:spPr/>
      <dgm:t>
        <a:bodyPr/>
        <a:lstStyle/>
        <a:p>
          <a:pPr>
            <a:lnSpc>
              <a:spcPct val="100000"/>
            </a:lnSpc>
          </a:pPr>
          <a:endParaRPr lang="en-US"/>
        </a:p>
      </dgm:t>
    </dgm:pt>
    <dgm:pt modelId="{91D9C4D1-4943-44C3-99BA-31F9B2B1832A}">
      <dgm:prSet custT="1"/>
      <dgm:spPr/>
      <dgm:t>
        <a:bodyPr/>
        <a:lstStyle/>
        <a:p>
          <a:pPr>
            <a:lnSpc>
              <a:spcPct val="100000"/>
            </a:lnSpc>
            <a:defRPr cap="all"/>
          </a:pPr>
          <a:r>
            <a:rPr lang="en-US" sz="2000" dirty="0"/>
            <a:t>Develop an optimized neural network model for predictive analysis </a:t>
          </a:r>
        </a:p>
      </dgm:t>
    </dgm:pt>
    <dgm:pt modelId="{AE6D382D-14A6-42DF-B350-C7BFC7ED08EB}" type="parTrans" cxnId="{94E2AEC0-957D-4945-B8EA-561A123A5364}">
      <dgm:prSet/>
      <dgm:spPr/>
      <dgm:t>
        <a:bodyPr/>
        <a:lstStyle/>
        <a:p>
          <a:endParaRPr lang="en-US"/>
        </a:p>
      </dgm:t>
    </dgm:pt>
    <dgm:pt modelId="{42528EAE-BDFD-4A93-86CA-C6F777B70B82}" type="sibTrans" cxnId="{94E2AEC0-957D-4945-B8EA-561A123A5364}">
      <dgm:prSet phldrT="02"/>
      <dgm:spPr/>
      <dgm:t>
        <a:bodyPr/>
        <a:lstStyle/>
        <a:p>
          <a:pPr>
            <a:lnSpc>
              <a:spcPct val="100000"/>
            </a:lnSpc>
          </a:pPr>
          <a:endParaRPr lang="en-US"/>
        </a:p>
      </dgm:t>
    </dgm:pt>
    <dgm:pt modelId="{7C2B6434-9ECB-48D8-9B30-7475FDFDD826}">
      <dgm:prSet custT="1"/>
      <dgm:spPr/>
      <dgm:t>
        <a:bodyPr/>
        <a:lstStyle/>
        <a:p>
          <a:pPr>
            <a:lnSpc>
              <a:spcPct val="100000"/>
            </a:lnSpc>
            <a:defRPr cap="all"/>
          </a:pPr>
          <a:r>
            <a:rPr lang="en-US" sz="2000" dirty="0"/>
            <a:t>Visualization and Interpretation of Major League Baseball Data</a:t>
          </a:r>
        </a:p>
      </dgm:t>
    </dgm:pt>
    <dgm:pt modelId="{F248811E-4651-425F-B523-A41541D6052F}" type="parTrans" cxnId="{CEE8D0AC-172E-4EDD-A5DB-972750431812}">
      <dgm:prSet/>
      <dgm:spPr/>
      <dgm:t>
        <a:bodyPr/>
        <a:lstStyle/>
        <a:p>
          <a:endParaRPr lang="en-US"/>
        </a:p>
      </dgm:t>
    </dgm:pt>
    <dgm:pt modelId="{0C8799B9-F6AE-42E4-B0C9-71BD36B2A3DA}" type="sibTrans" cxnId="{CEE8D0AC-172E-4EDD-A5DB-972750431812}">
      <dgm:prSet phldrT="03"/>
      <dgm:spPr/>
      <dgm:t>
        <a:bodyPr/>
        <a:lstStyle/>
        <a:p>
          <a:pPr>
            <a:lnSpc>
              <a:spcPct val="100000"/>
            </a:lnSpc>
          </a:pPr>
          <a:endParaRPr lang="en-US"/>
        </a:p>
      </dgm:t>
    </dgm:pt>
    <dgm:pt modelId="{003635AE-E91C-4B9D-B733-2B9D8E918805}">
      <dgm:prSet custT="1"/>
      <dgm:spPr/>
      <dgm:t>
        <a:bodyPr/>
        <a:lstStyle/>
        <a:p>
          <a:pPr>
            <a:lnSpc>
              <a:spcPct val="100000"/>
            </a:lnSpc>
            <a:defRPr cap="all"/>
          </a:pPr>
          <a:r>
            <a:rPr lang="en-US" sz="2000"/>
            <a:t>Analysis of Machine Learning model </a:t>
          </a:r>
        </a:p>
      </dgm:t>
    </dgm:pt>
    <dgm:pt modelId="{874B14B8-2E32-4538-A61F-F77B7D23E4FC}" type="parTrans" cxnId="{32D124A0-D8A1-46C5-AA10-F63366FC871D}">
      <dgm:prSet/>
      <dgm:spPr/>
      <dgm:t>
        <a:bodyPr/>
        <a:lstStyle/>
        <a:p>
          <a:endParaRPr lang="en-US"/>
        </a:p>
      </dgm:t>
    </dgm:pt>
    <dgm:pt modelId="{A98A39AC-765F-4651-90F9-6B78644D09FC}" type="sibTrans" cxnId="{32D124A0-D8A1-46C5-AA10-F63366FC871D}">
      <dgm:prSet phldrT="04"/>
      <dgm:spPr/>
      <dgm:t>
        <a:bodyPr/>
        <a:lstStyle/>
        <a:p>
          <a:pPr>
            <a:lnSpc>
              <a:spcPct val="100000"/>
            </a:lnSpc>
          </a:pPr>
          <a:endParaRPr lang="en-US"/>
        </a:p>
      </dgm:t>
    </dgm:pt>
    <dgm:pt modelId="{6E596CFA-67D8-42E4-BA1C-612126AF1CE3}">
      <dgm:prSet custT="1"/>
      <dgm:spPr/>
      <dgm:t>
        <a:bodyPr/>
        <a:lstStyle/>
        <a:p>
          <a:pPr>
            <a:lnSpc>
              <a:spcPct val="100000"/>
            </a:lnSpc>
            <a:defRPr cap="all"/>
          </a:pPr>
          <a:r>
            <a:rPr lang="en-US" sz="2000" b="0" i="0" dirty="0">
              <a:effectLst/>
              <a:latin typeface="Söhne"/>
            </a:rPr>
            <a:t>Presenting a code-driven solution for optimizing the divisional alignment of sports teams to minimize travel distances.</a:t>
          </a:r>
          <a:endParaRPr lang="en-US" sz="2000" dirty="0"/>
        </a:p>
      </dgm:t>
    </dgm:pt>
    <dgm:pt modelId="{23696636-7210-4BB4-8C8F-8A3CFAC04F0C}" type="parTrans" cxnId="{2E15CF96-E75F-4037-812A-0AC74D7D3193}">
      <dgm:prSet/>
      <dgm:spPr/>
      <dgm:t>
        <a:bodyPr/>
        <a:lstStyle/>
        <a:p>
          <a:endParaRPr lang="en-US"/>
        </a:p>
      </dgm:t>
    </dgm:pt>
    <dgm:pt modelId="{97FC471D-5035-4E31-8903-49A55661C3E7}" type="sibTrans" cxnId="{2E15CF96-E75F-4037-812A-0AC74D7D3193}">
      <dgm:prSet phldrT="05"/>
      <dgm:spPr/>
      <dgm:t>
        <a:bodyPr/>
        <a:lstStyle/>
        <a:p>
          <a:endParaRPr lang="en-US"/>
        </a:p>
      </dgm:t>
    </dgm:pt>
    <dgm:pt modelId="{E819872C-30C6-4FFB-B627-2F09EFEF75C8}" type="pres">
      <dgm:prSet presAssocID="{CD53808A-F799-4AED-BE7D-AD2EB56333F8}" presName="root" presStyleCnt="0">
        <dgm:presLayoutVars>
          <dgm:dir/>
          <dgm:resizeHandles val="exact"/>
        </dgm:presLayoutVars>
      </dgm:prSet>
      <dgm:spPr/>
    </dgm:pt>
    <dgm:pt modelId="{5DF267FD-10A2-48B6-A745-E241BA468F4D}" type="pres">
      <dgm:prSet presAssocID="{6DDD3BE8-B656-4356-8492-1387ADE6D24F}" presName="compNode" presStyleCnt="0"/>
      <dgm:spPr/>
    </dgm:pt>
    <dgm:pt modelId="{594473FA-CE17-464D-9BB3-7396D8A38CC0}" type="pres">
      <dgm:prSet presAssocID="{6DDD3BE8-B656-4356-8492-1387ADE6D24F}" presName="iconBgRect" presStyleLbl="bgShp" presStyleIdx="0" presStyleCnt="5"/>
      <dgm:spPr/>
    </dgm:pt>
    <dgm:pt modelId="{DEFF06A1-52E6-42C8-93FA-28E116E53655}" type="pres">
      <dgm:prSet presAssocID="{6DDD3BE8-B656-4356-8492-1387ADE6D24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ball"/>
        </a:ext>
      </dgm:extLst>
    </dgm:pt>
    <dgm:pt modelId="{EF7F98E1-1415-4796-950B-ED176DF08707}" type="pres">
      <dgm:prSet presAssocID="{6DDD3BE8-B656-4356-8492-1387ADE6D24F}" presName="spaceRect" presStyleCnt="0"/>
      <dgm:spPr/>
    </dgm:pt>
    <dgm:pt modelId="{585D414C-B96B-4ED3-BA34-9C6C7BB4AF95}" type="pres">
      <dgm:prSet presAssocID="{6DDD3BE8-B656-4356-8492-1387ADE6D24F}" presName="textRect" presStyleLbl="revTx" presStyleIdx="0" presStyleCnt="5" custScaleX="128249">
        <dgm:presLayoutVars>
          <dgm:chMax val="1"/>
          <dgm:chPref val="1"/>
        </dgm:presLayoutVars>
      </dgm:prSet>
      <dgm:spPr/>
    </dgm:pt>
    <dgm:pt modelId="{6E154459-3377-4021-8149-DDF91D2B63B3}" type="pres">
      <dgm:prSet presAssocID="{02F13B6B-DB23-4F6A-B3BB-C03022F8452D}" presName="sibTrans" presStyleCnt="0"/>
      <dgm:spPr/>
    </dgm:pt>
    <dgm:pt modelId="{C9638A0C-460E-4766-86AE-1F2862A9EE87}" type="pres">
      <dgm:prSet presAssocID="{91D9C4D1-4943-44C3-99BA-31F9B2B1832A}" presName="compNode" presStyleCnt="0"/>
      <dgm:spPr/>
    </dgm:pt>
    <dgm:pt modelId="{44C9208E-AADB-4882-9818-E9384481643E}" type="pres">
      <dgm:prSet presAssocID="{91D9C4D1-4943-44C3-99BA-31F9B2B1832A}" presName="iconBgRect" presStyleLbl="bgShp" presStyleIdx="1" presStyleCnt="5"/>
      <dgm:spPr/>
    </dgm:pt>
    <dgm:pt modelId="{E8018AE4-A484-4077-8229-7C7308D2D83E}" type="pres">
      <dgm:prSet presAssocID="{91D9C4D1-4943-44C3-99BA-31F9B2B1832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D5BEF3A-8706-4EDF-9421-87FFD3DCC271}" type="pres">
      <dgm:prSet presAssocID="{91D9C4D1-4943-44C3-99BA-31F9B2B1832A}" presName="spaceRect" presStyleCnt="0"/>
      <dgm:spPr/>
    </dgm:pt>
    <dgm:pt modelId="{343890C4-421E-4F6B-9030-5B4CB573E256}" type="pres">
      <dgm:prSet presAssocID="{91D9C4D1-4943-44C3-99BA-31F9B2B1832A}" presName="textRect" presStyleLbl="revTx" presStyleIdx="1" presStyleCnt="5" custScaleX="128249">
        <dgm:presLayoutVars>
          <dgm:chMax val="1"/>
          <dgm:chPref val="1"/>
        </dgm:presLayoutVars>
      </dgm:prSet>
      <dgm:spPr/>
    </dgm:pt>
    <dgm:pt modelId="{50DB447C-A19A-4F5C-91A6-3FBDD0BD3B72}" type="pres">
      <dgm:prSet presAssocID="{42528EAE-BDFD-4A93-86CA-C6F777B70B82}" presName="sibTrans" presStyleCnt="0"/>
      <dgm:spPr/>
    </dgm:pt>
    <dgm:pt modelId="{657EAB0C-BC32-47FD-B71B-0BA3660CFE9D}" type="pres">
      <dgm:prSet presAssocID="{7C2B6434-9ECB-48D8-9B30-7475FDFDD826}" presName="compNode" presStyleCnt="0"/>
      <dgm:spPr/>
    </dgm:pt>
    <dgm:pt modelId="{28A26CE2-1B80-4039-886E-B6AB5C0BA760}" type="pres">
      <dgm:prSet presAssocID="{7C2B6434-9ECB-48D8-9B30-7475FDFDD826}" presName="iconBgRect" presStyleLbl="bgShp" presStyleIdx="2" presStyleCnt="5"/>
      <dgm:spPr/>
    </dgm:pt>
    <dgm:pt modelId="{5EE1EA69-D3D9-4F18-8519-21E3456D62A9}" type="pres">
      <dgm:prSet presAssocID="{7C2B6434-9ECB-48D8-9B30-7475FDFDD82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D39C3C11-0FA6-4B46-985D-276152220ACF}" type="pres">
      <dgm:prSet presAssocID="{7C2B6434-9ECB-48D8-9B30-7475FDFDD826}" presName="spaceRect" presStyleCnt="0"/>
      <dgm:spPr/>
    </dgm:pt>
    <dgm:pt modelId="{FAEB8C2C-5611-4BF5-AE85-B9D8D3996420}" type="pres">
      <dgm:prSet presAssocID="{7C2B6434-9ECB-48D8-9B30-7475FDFDD826}" presName="textRect" presStyleLbl="revTx" presStyleIdx="2" presStyleCnt="5" custScaleX="128249">
        <dgm:presLayoutVars>
          <dgm:chMax val="1"/>
          <dgm:chPref val="1"/>
        </dgm:presLayoutVars>
      </dgm:prSet>
      <dgm:spPr/>
    </dgm:pt>
    <dgm:pt modelId="{E3FC8BD6-68B0-4C52-BD92-CD02E0695F66}" type="pres">
      <dgm:prSet presAssocID="{0C8799B9-F6AE-42E4-B0C9-71BD36B2A3DA}" presName="sibTrans" presStyleCnt="0"/>
      <dgm:spPr/>
    </dgm:pt>
    <dgm:pt modelId="{4AC5E3F1-D327-482F-8CF9-92F21129B04E}" type="pres">
      <dgm:prSet presAssocID="{003635AE-E91C-4B9D-B733-2B9D8E918805}" presName="compNode" presStyleCnt="0"/>
      <dgm:spPr/>
    </dgm:pt>
    <dgm:pt modelId="{ECCAAD08-4362-44FA-B8B4-49FEFC906A0D}" type="pres">
      <dgm:prSet presAssocID="{003635AE-E91C-4B9D-B733-2B9D8E918805}" presName="iconBgRect" presStyleLbl="bgShp" presStyleIdx="3" presStyleCnt="5"/>
      <dgm:spPr/>
    </dgm:pt>
    <dgm:pt modelId="{D36E9A8B-7AA0-45CC-B5DF-BE1C88AE6309}" type="pres">
      <dgm:prSet presAssocID="{003635AE-E91C-4B9D-B733-2B9D8E9188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841ABDB-3C3B-4817-8471-83493AC04508}" type="pres">
      <dgm:prSet presAssocID="{003635AE-E91C-4B9D-B733-2B9D8E918805}" presName="spaceRect" presStyleCnt="0"/>
      <dgm:spPr/>
    </dgm:pt>
    <dgm:pt modelId="{3168D941-4933-4D2C-B717-F67AB53C13F5}" type="pres">
      <dgm:prSet presAssocID="{003635AE-E91C-4B9D-B733-2B9D8E918805}" presName="textRect" presStyleLbl="revTx" presStyleIdx="3" presStyleCnt="5" custScaleX="128249">
        <dgm:presLayoutVars>
          <dgm:chMax val="1"/>
          <dgm:chPref val="1"/>
        </dgm:presLayoutVars>
      </dgm:prSet>
      <dgm:spPr/>
    </dgm:pt>
    <dgm:pt modelId="{934E8B63-3283-439D-A8D1-243977A67524}" type="pres">
      <dgm:prSet presAssocID="{A98A39AC-765F-4651-90F9-6B78644D09FC}" presName="sibTrans" presStyleCnt="0"/>
      <dgm:spPr/>
    </dgm:pt>
    <dgm:pt modelId="{8425F5DF-E1D8-4D26-8F05-C9A5094263CC}" type="pres">
      <dgm:prSet presAssocID="{6E596CFA-67D8-42E4-BA1C-612126AF1CE3}" presName="compNode" presStyleCnt="0"/>
      <dgm:spPr/>
    </dgm:pt>
    <dgm:pt modelId="{B1CC2BE4-9228-4A4F-ADF7-DF37C8075BEB}" type="pres">
      <dgm:prSet presAssocID="{6E596CFA-67D8-42E4-BA1C-612126AF1CE3}" presName="iconBgRect" presStyleLbl="bgShp" presStyleIdx="4" presStyleCnt="5"/>
      <dgm:spPr/>
    </dgm:pt>
    <dgm:pt modelId="{C95FCAFE-0248-4691-8ADD-2C0D0330F41E}" type="pres">
      <dgm:prSet presAssocID="{6E596CFA-67D8-42E4-BA1C-612126AF1CE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laybook"/>
        </a:ext>
      </dgm:extLst>
    </dgm:pt>
    <dgm:pt modelId="{652A5E58-80F1-42EB-9642-5343BDFA807A}" type="pres">
      <dgm:prSet presAssocID="{6E596CFA-67D8-42E4-BA1C-612126AF1CE3}" presName="spaceRect" presStyleCnt="0"/>
      <dgm:spPr/>
    </dgm:pt>
    <dgm:pt modelId="{495C3465-1DD1-4BF9-B13E-3B86E9E9A513}" type="pres">
      <dgm:prSet presAssocID="{6E596CFA-67D8-42E4-BA1C-612126AF1CE3}" presName="textRect" presStyleLbl="revTx" presStyleIdx="4" presStyleCnt="5" custScaleX="128249">
        <dgm:presLayoutVars>
          <dgm:chMax val="1"/>
          <dgm:chPref val="1"/>
        </dgm:presLayoutVars>
      </dgm:prSet>
      <dgm:spPr/>
    </dgm:pt>
  </dgm:ptLst>
  <dgm:cxnLst>
    <dgm:cxn modelId="{BAB15108-81C8-4FB3-93E9-89DEE2195EA5}" srcId="{CD53808A-F799-4AED-BE7D-AD2EB56333F8}" destId="{6DDD3BE8-B656-4356-8492-1387ADE6D24F}" srcOrd="0" destOrd="0" parTransId="{419A1666-A116-440F-8FAE-255945A996FA}" sibTransId="{02F13B6B-DB23-4F6A-B3BB-C03022F8452D}"/>
    <dgm:cxn modelId="{C7D9655E-F9E1-454C-800D-8CAC84173307}" type="presOf" srcId="{6E596CFA-67D8-42E4-BA1C-612126AF1CE3}" destId="{495C3465-1DD1-4BF9-B13E-3B86E9E9A513}" srcOrd="0" destOrd="0" presId="urn:microsoft.com/office/officeart/2018/5/layout/IconCircleLabelList"/>
    <dgm:cxn modelId="{D74BDE45-E2C7-47D0-8360-AC4A4A5BB850}" type="presOf" srcId="{003635AE-E91C-4B9D-B733-2B9D8E918805}" destId="{3168D941-4933-4D2C-B717-F67AB53C13F5}" srcOrd="0" destOrd="0" presId="urn:microsoft.com/office/officeart/2018/5/layout/IconCircleLabelList"/>
    <dgm:cxn modelId="{F9D10393-0B17-4D20-9FBA-C9B1A00B2F47}" type="presOf" srcId="{CD53808A-F799-4AED-BE7D-AD2EB56333F8}" destId="{E819872C-30C6-4FFB-B627-2F09EFEF75C8}" srcOrd="0" destOrd="0" presId="urn:microsoft.com/office/officeart/2018/5/layout/IconCircleLabelList"/>
    <dgm:cxn modelId="{F79F8C96-5D9F-4B8A-8C2C-732F669779B2}" type="presOf" srcId="{7C2B6434-9ECB-48D8-9B30-7475FDFDD826}" destId="{FAEB8C2C-5611-4BF5-AE85-B9D8D3996420}" srcOrd="0" destOrd="0" presId="urn:microsoft.com/office/officeart/2018/5/layout/IconCircleLabelList"/>
    <dgm:cxn modelId="{2E15CF96-E75F-4037-812A-0AC74D7D3193}" srcId="{CD53808A-F799-4AED-BE7D-AD2EB56333F8}" destId="{6E596CFA-67D8-42E4-BA1C-612126AF1CE3}" srcOrd="4" destOrd="0" parTransId="{23696636-7210-4BB4-8C8F-8A3CFAC04F0C}" sibTransId="{97FC471D-5035-4E31-8903-49A55661C3E7}"/>
    <dgm:cxn modelId="{32D124A0-D8A1-46C5-AA10-F63366FC871D}" srcId="{CD53808A-F799-4AED-BE7D-AD2EB56333F8}" destId="{003635AE-E91C-4B9D-B733-2B9D8E918805}" srcOrd="3" destOrd="0" parTransId="{874B14B8-2E32-4538-A61F-F77B7D23E4FC}" sibTransId="{A98A39AC-765F-4651-90F9-6B78644D09FC}"/>
    <dgm:cxn modelId="{CEE8D0AC-172E-4EDD-A5DB-972750431812}" srcId="{CD53808A-F799-4AED-BE7D-AD2EB56333F8}" destId="{7C2B6434-9ECB-48D8-9B30-7475FDFDD826}" srcOrd="2" destOrd="0" parTransId="{F248811E-4651-425F-B523-A41541D6052F}" sibTransId="{0C8799B9-F6AE-42E4-B0C9-71BD36B2A3DA}"/>
    <dgm:cxn modelId="{206202BD-80F6-4BB5-AF9C-2DAC78149A19}" type="presOf" srcId="{6DDD3BE8-B656-4356-8492-1387ADE6D24F}" destId="{585D414C-B96B-4ED3-BA34-9C6C7BB4AF95}" srcOrd="0" destOrd="0" presId="urn:microsoft.com/office/officeart/2018/5/layout/IconCircleLabelList"/>
    <dgm:cxn modelId="{94E2AEC0-957D-4945-B8EA-561A123A5364}" srcId="{CD53808A-F799-4AED-BE7D-AD2EB56333F8}" destId="{91D9C4D1-4943-44C3-99BA-31F9B2B1832A}" srcOrd="1" destOrd="0" parTransId="{AE6D382D-14A6-42DF-B350-C7BFC7ED08EB}" sibTransId="{42528EAE-BDFD-4A93-86CA-C6F777B70B82}"/>
    <dgm:cxn modelId="{FAD119D5-6D6F-4431-974B-CBEBD081CD06}" type="presOf" srcId="{91D9C4D1-4943-44C3-99BA-31F9B2B1832A}" destId="{343890C4-421E-4F6B-9030-5B4CB573E256}" srcOrd="0" destOrd="0" presId="urn:microsoft.com/office/officeart/2018/5/layout/IconCircleLabelList"/>
    <dgm:cxn modelId="{DEEF90CC-8C15-4919-865F-7DC6855D4AF2}" type="presParOf" srcId="{E819872C-30C6-4FFB-B627-2F09EFEF75C8}" destId="{5DF267FD-10A2-48B6-A745-E241BA468F4D}" srcOrd="0" destOrd="0" presId="urn:microsoft.com/office/officeart/2018/5/layout/IconCircleLabelList"/>
    <dgm:cxn modelId="{97631CA5-9BBB-4B57-99A6-162B530F7950}" type="presParOf" srcId="{5DF267FD-10A2-48B6-A745-E241BA468F4D}" destId="{594473FA-CE17-464D-9BB3-7396D8A38CC0}" srcOrd="0" destOrd="0" presId="urn:microsoft.com/office/officeart/2018/5/layout/IconCircleLabelList"/>
    <dgm:cxn modelId="{406E8688-D17B-4EBB-8A82-F02C66ED5237}" type="presParOf" srcId="{5DF267FD-10A2-48B6-A745-E241BA468F4D}" destId="{DEFF06A1-52E6-42C8-93FA-28E116E53655}" srcOrd="1" destOrd="0" presId="urn:microsoft.com/office/officeart/2018/5/layout/IconCircleLabelList"/>
    <dgm:cxn modelId="{0BC06FA1-449A-4F86-B6DC-AA753BA43FE3}" type="presParOf" srcId="{5DF267FD-10A2-48B6-A745-E241BA468F4D}" destId="{EF7F98E1-1415-4796-950B-ED176DF08707}" srcOrd="2" destOrd="0" presId="urn:microsoft.com/office/officeart/2018/5/layout/IconCircleLabelList"/>
    <dgm:cxn modelId="{6FD4A06C-AF69-41ED-A46B-B532786576EF}" type="presParOf" srcId="{5DF267FD-10A2-48B6-A745-E241BA468F4D}" destId="{585D414C-B96B-4ED3-BA34-9C6C7BB4AF95}" srcOrd="3" destOrd="0" presId="urn:microsoft.com/office/officeart/2018/5/layout/IconCircleLabelList"/>
    <dgm:cxn modelId="{1056B835-E24D-48E6-9FA3-C339175BAF74}" type="presParOf" srcId="{E819872C-30C6-4FFB-B627-2F09EFEF75C8}" destId="{6E154459-3377-4021-8149-DDF91D2B63B3}" srcOrd="1" destOrd="0" presId="urn:microsoft.com/office/officeart/2018/5/layout/IconCircleLabelList"/>
    <dgm:cxn modelId="{96549A4A-5055-45C0-9870-C1056F262AC4}" type="presParOf" srcId="{E819872C-30C6-4FFB-B627-2F09EFEF75C8}" destId="{C9638A0C-460E-4766-86AE-1F2862A9EE87}" srcOrd="2" destOrd="0" presId="urn:microsoft.com/office/officeart/2018/5/layout/IconCircleLabelList"/>
    <dgm:cxn modelId="{D4ACCC4C-900E-4C6A-A1D1-32AB898C11A4}" type="presParOf" srcId="{C9638A0C-460E-4766-86AE-1F2862A9EE87}" destId="{44C9208E-AADB-4882-9818-E9384481643E}" srcOrd="0" destOrd="0" presId="urn:microsoft.com/office/officeart/2018/5/layout/IconCircleLabelList"/>
    <dgm:cxn modelId="{C945A4A8-D9C6-4474-A409-090E5EEF539F}" type="presParOf" srcId="{C9638A0C-460E-4766-86AE-1F2862A9EE87}" destId="{E8018AE4-A484-4077-8229-7C7308D2D83E}" srcOrd="1" destOrd="0" presId="urn:microsoft.com/office/officeart/2018/5/layout/IconCircleLabelList"/>
    <dgm:cxn modelId="{D945474B-2FDA-4C75-9D4A-EA614CFB8647}" type="presParOf" srcId="{C9638A0C-460E-4766-86AE-1F2862A9EE87}" destId="{9D5BEF3A-8706-4EDF-9421-87FFD3DCC271}" srcOrd="2" destOrd="0" presId="urn:microsoft.com/office/officeart/2018/5/layout/IconCircleLabelList"/>
    <dgm:cxn modelId="{A68D1470-D0F7-422B-95F9-EFC768AA8469}" type="presParOf" srcId="{C9638A0C-460E-4766-86AE-1F2862A9EE87}" destId="{343890C4-421E-4F6B-9030-5B4CB573E256}" srcOrd="3" destOrd="0" presId="urn:microsoft.com/office/officeart/2018/5/layout/IconCircleLabelList"/>
    <dgm:cxn modelId="{E92AABA4-1696-4D76-88BC-12257164560A}" type="presParOf" srcId="{E819872C-30C6-4FFB-B627-2F09EFEF75C8}" destId="{50DB447C-A19A-4F5C-91A6-3FBDD0BD3B72}" srcOrd="3" destOrd="0" presId="urn:microsoft.com/office/officeart/2018/5/layout/IconCircleLabelList"/>
    <dgm:cxn modelId="{91D9CAD0-606A-4383-ABED-62946CBCD962}" type="presParOf" srcId="{E819872C-30C6-4FFB-B627-2F09EFEF75C8}" destId="{657EAB0C-BC32-47FD-B71B-0BA3660CFE9D}" srcOrd="4" destOrd="0" presId="urn:microsoft.com/office/officeart/2018/5/layout/IconCircleLabelList"/>
    <dgm:cxn modelId="{E760019C-255C-4F60-AED9-268182F11288}" type="presParOf" srcId="{657EAB0C-BC32-47FD-B71B-0BA3660CFE9D}" destId="{28A26CE2-1B80-4039-886E-B6AB5C0BA760}" srcOrd="0" destOrd="0" presId="urn:microsoft.com/office/officeart/2018/5/layout/IconCircleLabelList"/>
    <dgm:cxn modelId="{7289DB42-A8FE-4C34-86AC-CC5852FA49EA}" type="presParOf" srcId="{657EAB0C-BC32-47FD-B71B-0BA3660CFE9D}" destId="{5EE1EA69-D3D9-4F18-8519-21E3456D62A9}" srcOrd="1" destOrd="0" presId="urn:microsoft.com/office/officeart/2018/5/layout/IconCircleLabelList"/>
    <dgm:cxn modelId="{CEB79683-19AA-4727-AF08-A24DB08E8638}" type="presParOf" srcId="{657EAB0C-BC32-47FD-B71B-0BA3660CFE9D}" destId="{D39C3C11-0FA6-4B46-985D-276152220ACF}" srcOrd="2" destOrd="0" presId="urn:microsoft.com/office/officeart/2018/5/layout/IconCircleLabelList"/>
    <dgm:cxn modelId="{EBEAADA0-8CC8-4BDA-878E-1472D37E13CA}" type="presParOf" srcId="{657EAB0C-BC32-47FD-B71B-0BA3660CFE9D}" destId="{FAEB8C2C-5611-4BF5-AE85-B9D8D3996420}" srcOrd="3" destOrd="0" presId="urn:microsoft.com/office/officeart/2018/5/layout/IconCircleLabelList"/>
    <dgm:cxn modelId="{2C210294-B944-498D-ADCA-363470BDD544}" type="presParOf" srcId="{E819872C-30C6-4FFB-B627-2F09EFEF75C8}" destId="{E3FC8BD6-68B0-4C52-BD92-CD02E0695F66}" srcOrd="5" destOrd="0" presId="urn:microsoft.com/office/officeart/2018/5/layout/IconCircleLabelList"/>
    <dgm:cxn modelId="{2F9F38E1-6C3E-470E-B1B9-1D3B695C3DA0}" type="presParOf" srcId="{E819872C-30C6-4FFB-B627-2F09EFEF75C8}" destId="{4AC5E3F1-D327-482F-8CF9-92F21129B04E}" srcOrd="6" destOrd="0" presId="urn:microsoft.com/office/officeart/2018/5/layout/IconCircleLabelList"/>
    <dgm:cxn modelId="{36636BBB-C062-4AF2-8FD1-B5C3209C2547}" type="presParOf" srcId="{4AC5E3F1-D327-482F-8CF9-92F21129B04E}" destId="{ECCAAD08-4362-44FA-B8B4-49FEFC906A0D}" srcOrd="0" destOrd="0" presId="urn:microsoft.com/office/officeart/2018/5/layout/IconCircleLabelList"/>
    <dgm:cxn modelId="{77964C05-2C2B-4244-81A2-53587C1CBC5F}" type="presParOf" srcId="{4AC5E3F1-D327-482F-8CF9-92F21129B04E}" destId="{D36E9A8B-7AA0-45CC-B5DF-BE1C88AE6309}" srcOrd="1" destOrd="0" presId="urn:microsoft.com/office/officeart/2018/5/layout/IconCircleLabelList"/>
    <dgm:cxn modelId="{0A33D3E3-FB55-4F76-989A-2E22900F0C98}" type="presParOf" srcId="{4AC5E3F1-D327-482F-8CF9-92F21129B04E}" destId="{9841ABDB-3C3B-4817-8471-83493AC04508}" srcOrd="2" destOrd="0" presId="urn:microsoft.com/office/officeart/2018/5/layout/IconCircleLabelList"/>
    <dgm:cxn modelId="{FD08E141-8B85-42B1-8608-FE5CBEA7EEB3}" type="presParOf" srcId="{4AC5E3F1-D327-482F-8CF9-92F21129B04E}" destId="{3168D941-4933-4D2C-B717-F67AB53C13F5}" srcOrd="3" destOrd="0" presId="urn:microsoft.com/office/officeart/2018/5/layout/IconCircleLabelList"/>
    <dgm:cxn modelId="{A9AF40A8-BDCC-4407-8BB3-316AF5B69913}" type="presParOf" srcId="{E819872C-30C6-4FFB-B627-2F09EFEF75C8}" destId="{934E8B63-3283-439D-A8D1-243977A67524}" srcOrd="7" destOrd="0" presId="urn:microsoft.com/office/officeart/2018/5/layout/IconCircleLabelList"/>
    <dgm:cxn modelId="{8C7FF02A-70C3-4072-B9C1-5C6A6732E518}" type="presParOf" srcId="{E819872C-30C6-4FFB-B627-2F09EFEF75C8}" destId="{8425F5DF-E1D8-4D26-8F05-C9A5094263CC}" srcOrd="8" destOrd="0" presId="urn:microsoft.com/office/officeart/2018/5/layout/IconCircleLabelList"/>
    <dgm:cxn modelId="{4070FF03-D999-414E-B201-E3D1FB2FD0BA}" type="presParOf" srcId="{8425F5DF-E1D8-4D26-8F05-C9A5094263CC}" destId="{B1CC2BE4-9228-4A4F-ADF7-DF37C8075BEB}" srcOrd="0" destOrd="0" presId="urn:microsoft.com/office/officeart/2018/5/layout/IconCircleLabelList"/>
    <dgm:cxn modelId="{F1FB0CE1-008A-47F6-A2E8-44A09E4D77E0}" type="presParOf" srcId="{8425F5DF-E1D8-4D26-8F05-C9A5094263CC}" destId="{C95FCAFE-0248-4691-8ADD-2C0D0330F41E}" srcOrd="1" destOrd="0" presId="urn:microsoft.com/office/officeart/2018/5/layout/IconCircleLabelList"/>
    <dgm:cxn modelId="{91AC9E04-1681-495F-A781-39B4BA5877DE}" type="presParOf" srcId="{8425F5DF-E1D8-4D26-8F05-C9A5094263CC}" destId="{652A5E58-80F1-42EB-9642-5343BDFA807A}" srcOrd="2" destOrd="0" presId="urn:microsoft.com/office/officeart/2018/5/layout/IconCircleLabelList"/>
    <dgm:cxn modelId="{5DA1BF8D-8A58-4F47-AFAB-F681CDADFBBB}" type="presParOf" srcId="{8425F5DF-E1D8-4D26-8F05-C9A5094263CC}" destId="{495C3465-1DD1-4BF9-B13E-3B86E9E9A51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D8622A-0BB8-41DA-91ED-7B7B3530335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978D6D-5ED9-402A-A23B-C90A03C65731}">
      <dgm:prSet/>
      <dgm:spPr/>
      <dgm:t>
        <a:bodyPr/>
        <a:lstStyle/>
        <a:p>
          <a:pPr>
            <a:lnSpc>
              <a:spcPct val="100000"/>
            </a:lnSpc>
          </a:pPr>
          <a:r>
            <a:rPr lang="en-US"/>
            <a:t>Dataset Description: 2015 - 2022</a:t>
          </a:r>
        </a:p>
      </dgm:t>
    </dgm:pt>
    <dgm:pt modelId="{BF192D3A-B7E2-4AE9-9D82-7B374817CD91}" type="parTrans" cxnId="{0D4F9814-EE46-495D-95E7-050D5E3E87F1}">
      <dgm:prSet/>
      <dgm:spPr/>
      <dgm:t>
        <a:bodyPr/>
        <a:lstStyle/>
        <a:p>
          <a:endParaRPr lang="en-US"/>
        </a:p>
      </dgm:t>
    </dgm:pt>
    <dgm:pt modelId="{A4500904-9F3A-4408-ACD1-2D71A32F6F40}" type="sibTrans" cxnId="{0D4F9814-EE46-495D-95E7-050D5E3E87F1}">
      <dgm:prSet phldrT="01"/>
      <dgm:spPr/>
      <dgm:t>
        <a:bodyPr/>
        <a:lstStyle/>
        <a:p>
          <a:endParaRPr lang="en-US"/>
        </a:p>
      </dgm:t>
    </dgm:pt>
    <dgm:pt modelId="{5D2A4FA2-D372-495E-8AF5-C11295602311}">
      <dgm:prSet/>
      <dgm:spPr/>
      <dgm:t>
        <a:bodyPr/>
        <a:lstStyle/>
        <a:p>
          <a:pPr>
            <a:lnSpc>
              <a:spcPct val="100000"/>
            </a:lnSpc>
          </a:pPr>
          <a:r>
            <a:rPr lang="en-US" dirty="0"/>
            <a:t>Variables and Features - Home Runs, At Bats, Stolen Bases, Defensive Efficiency, Earned Runs etc.</a:t>
          </a:r>
        </a:p>
      </dgm:t>
    </dgm:pt>
    <dgm:pt modelId="{22B1DC59-9CEB-41B3-90A1-D1149805AE03}" type="parTrans" cxnId="{DFF249A7-23D6-4676-968D-B23A6C8B3226}">
      <dgm:prSet/>
      <dgm:spPr/>
      <dgm:t>
        <a:bodyPr/>
        <a:lstStyle/>
        <a:p>
          <a:endParaRPr lang="en-US"/>
        </a:p>
      </dgm:t>
    </dgm:pt>
    <dgm:pt modelId="{DBB9E236-42B0-4628-BCE8-3EFE7358EDB3}" type="sibTrans" cxnId="{DFF249A7-23D6-4676-968D-B23A6C8B3226}">
      <dgm:prSet phldrT="02"/>
      <dgm:spPr/>
      <dgm:t>
        <a:bodyPr/>
        <a:lstStyle/>
        <a:p>
          <a:endParaRPr lang="en-US"/>
        </a:p>
      </dgm:t>
    </dgm:pt>
    <dgm:pt modelId="{0F6B4A3B-7546-4D91-90DF-18E3D7B81C4F}">
      <dgm:prSet/>
      <dgm:spPr/>
      <dgm:t>
        <a:bodyPr/>
        <a:lstStyle/>
        <a:p>
          <a:pPr>
            <a:lnSpc>
              <a:spcPct val="100000"/>
            </a:lnSpc>
          </a:pPr>
          <a:r>
            <a:rPr lang="en-US"/>
            <a:t>Data Source: </a:t>
          </a:r>
          <a:r>
            <a:rPr lang="en-US" u="sng"/>
            <a:t>baseball-reference.com </a:t>
          </a:r>
        </a:p>
      </dgm:t>
    </dgm:pt>
    <dgm:pt modelId="{46F1F4EA-F0DE-43C3-ABCC-1D9A703A2949}" type="parTrans" cxnId="{15C7DDBB-9DC4-4710-B07C-0F3DE4E182CD}">
      <dgm:prSet/>
      <dgm:spPr/>
      <dgm:t>
        <a:bodyPr/>
        <a:lstStyle/>
        <a:p>
          <a:endParaRPr lang="en-US"/>
        </a:p>
      </dgm:t>
    </dgm:pt>
    <dgm:pt modelId="{3E0A1CC5-043A-4312-8A15-F4EBF83083BC}" type="sibTrans" cxnId="{15C7DDBB-9DC4-4710-B07C-0F3DE4E182CD}">
      <dgm:prSet phldrT="03"/>
      <dgm:spPr/>
      <dgm:t>
        <a:bodyPr/>
        <a:lstStyle/>
        <a:p>
          <a:endParaRPr lang="en-US"/>
        </a:p>
      </dgm:t>
    </dgm:pt>
    <dgm:pt modelId="{6D21E711-C6AD-4D1B-B7A5-89E8B693FAF4}" type="pres">
      <dgm:prSet presAssocID="{32D8622A-0BB8-41DA-91ED-7B7B35303358}" presName="root" presStyleCnt="0">
        <dgm:presLayoutVars>
          <dgm:dir/>
          <dgm:resizeHandles val="exact"/>
        </dgm:presLayoutVars>
      </dgm:prSet>
      <dgm:spPr/>
    </dgm:pt>
    <dgm:pt modelId="{4E8F710A-28C4-4D5A-94C9-C84AA7EF3F4D}" type="pres">
      <dgm:prSet presAssocID="{A0978D6D-5ED9-402A-A23B-C90A03C65731}" presName="compNode" presStyleCnt="0"/>
      <dgm:spPr/>
    </dgm:pt>
    <dgm:pt modelId="{2E4850FC-7F82-4FE9-88A7-5F1CBCAE4174}" type="pres">
      <dgm:prSet presAssocID="{A0978D6D-5ED9-402A-A23B-C90A03C65731}" presName="bgRect" presStyleLbl="bgShp" presStyleIdx="0" presStyleCnt="3"/>
      <dgm:spPr/>
    </dgm:pt>
    <dgm:pt modelId="{796CC684-806B-4995-8925-53AF1B0B40E4}" type="pres">
      <dgm:prSet presAssocID="{A0978D6D-5ED9-402A-A23B-C90A03C657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D245468-904B-417A-8953-CF16C948F581}" type="pres">
      <dgm:prSet presAssocID="{A0978D6D-5ED9-402A-A23B-C90A03C65731}" presName="spaceRect" presStyleCnt="0"/>
      <dgm:spPr/>
    </dgm:pt>
    <dgm:pt modelId="{EA93E1C5-F56B-491D-98B9-68F5886431E5}" type="pres">
      <dgm:prSet presAssocID="{A0978D6D-5ED9-402A-A23B-C90A03C65731}" presName="parTx" presStyleLbl="revTx" presStyleIdx="0" presStyleCnt="3">
        <dgm:presLayoutVars>
          <dgm:chMax val="0"/>
          <dgm:chPref val="0"/>
        </dgm:presLayoutVars>
      </dgm:prSet>
      <dgm:spPr/>
    </dgm:pt>
    <dgm:pt modelId="{AC8D5DAF-9378-4CCE-A089-AC21BC014AA9}" type="pres">
      <dgm:prSet presAssocID="{A4500904-9F3A-4408-ACD1-2D71A32F6F40}" presName="sibTrans" presStyleCnt="0"/>
      <dgm:spPr/>
    </dgm:pt>
    <dgm:pt modelId="{B5439167-4684-456F-9470-CF14B2F7FECC}" type="pres">
      <dgm:prSet presAssocID="{5D2A4FA2-D372-495E-8AF5-C11295602311}" presName="compNode" presStyleCnt="0"/>
      <dgm:spPr/>
    </dgm:pt>
    <dgm:pt modelId="{E684511A-B692-42A8-8FED-8F5BDEDC4632}" type="pres">
      <dgm:prSet presAssocID="{5D2A4FA2-D372-495E-8AF5-C11295602311}" presName="bgRect" presStyleLbl="bgShp" presStyleIdx="1" presStyleCnt="3"/>
      <dgm:spPr/>
    </dgm:pt>
    <dgm:pt modelId="{2F14078C-5A5B-43E0-883F-2BEBDA4B92D8}" type="pres">
      <dgm:prSet presAssocID="{5D2A4FA2-D372-495E-8AF5-C112956023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ball bat and ball"/>
        </a:ext>
      </dgm:extLst>
    </dgm:pt>
    <dgm:pt modelId="{8C75E0B3-7479-4F11-A326-0EA36423A90B}" type="pres">
      <dgm:prSet presAssocID="{5D2A4FA2-D372-495E-8AF5-C11295602311}" presName="spaceRect" presStyleCnt="0"/>
      <dgm:spPr/>
    </dgm:pt>
    <dgm:pt modelId="{E43F9DE8-EEC3-490F-81A8-4DEA86AD4687}" type="pres">
      <dgm:prSet presAssocID="{5D2A4FA2-D372-495E-8AF5-C11295602311}" presName="parTx" presStyleLbl="revTx" presStyleIdx="1" presStyleCnt="3">
        <dgm:presLayoutVars>
          <dgm:chMax val="0"/>
          <dgm:chPref val="0"/>
        </dgm:presLayoutVars>
      </dgm:prSet>
      <dgm:spPr/>
    </dgm:pt>
    <dgm:pt modelId="{11DB14FD-955F-4A0F-B22D-8AE40EB3717F}" type="pres">
      <dgm:prSet presAssocID="{DBB9E236-42B0-4628-BCE8-3EFE7358EDB3}" presName="sibTrans" presStyleCnt="0"/>
      <dgm:spPr/>
    </dgm:pt>
    <dgm:pt modelId="{A6C4EEFA-8BF0-4EB8-8199-E67496017C2D}" type="pres">
      <dgm:prSet presAssocID="{0F6B4A3B-7546-4D91-90DF-18E3D7B81C4F}" presName="compNode" presStyleCnt="0"/>
      <dgm:spPr/>
    </dgm:pt>
    <dgm:pt modelId="{3A6D4FE4-6B62-4D2D-8302-932EEC05A881}" type="pres">
      <dgm:prSet presAssocID="{0F6B4A3B-7546-4D91-90DF-18E3D7B81C4F}" presName="bgRect" presStyleLbl="bgShp" presStyleIdx="2" presStyleCnt="3"/>
      <dgm:spPr/>
    </dgm:pt>
    <dgm:pt modelId="{EA7E583F-1FBA-487C-892F-977C535126DD}" type="pres">
      <dgm:prSet presAssocID="{0F6B4A3B-7546-4D91-90DF-18E3D7B81C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EE0850B-51A6-40A2-9770-C25EC699AAC2}" type="pres">
      <dgm:prSet presAssocID="{0F6B4A3B-7546-4D91-90DF-18E3D7B81C4F}" presName="spaceRect" presStyleCnt="0"/>
      <dgm:spPr/>
    </dgm:pt>
    <dgm:pt modelId="{6FF9C31E-08C5-408F-8FD2-FECCE00B8627}" type="pres">
      <dgm:prSet presAssocID="{0F6B4A3B-7546-4D91-90DF-18E3D7B81C4F}" presName="parTx" presStyleLbl="revTx" presStyleIdx="2" presStyleCnt="3">
        <dgm:presLayoutVars>
          <dgm:chMax val="0"/>
          <dgm:chPref val="0"/>
        </dgm:presLayoutVars>
      </dgm:prSet>
      <dgm:spPr/>
    </dgm:pt>
  </dgm:ptLst>
  <dgm:cxnLst>
    <dgm:cxn modelId="{0D4F9814-EE46-495D-95E7-050D5E3E87F1}" srcId="{32D8622A-0BB8-41DA-91ED-7B7B35303358}" destId="{A0978D6D-5ED9-402A-A23B-C90A03C65731}" srcOrd="0" destOrd="0" parTransId="{BF192D3A-B7E2-4AE9-9D82-7B374817CD91}" sibTransId="{A4500904-9F3A-4408-ACD1-2D71A32F6F40}"/>
    <dgm:cxn modelId="{4CEC617B-1534-4040-9303-59F196791F5A}" type="presOf" srcId="{A0978D6D-5ED9-402A-A23B-C90A03C65731}" destId="{EA93E1C5-F56B-491D-98B9-68F5886431E5}" srcOrd="0" destOrd="0" presId="urn:microsoft.com/office/officeart/2018/2/layout/IconVerticalSolidList"/>
    <dgm:cxn modelId="{639C0388-233C-DB48-AAD2-1660F91345C8}" type="presOf" srcId="{32D8622A-0BB8-41DA-91ED-7B7B35303358}" destId="{6D21E711-C6AD-4D1B-B7A5-89E8B693FAF4}" srcOrd="0" destOrd="0" presId="urn:microsoft.com/office/officeart/2018/2/layout/IconVerticalSolidList"/>
    <dgm:cxn modelId="{DFF249A7-23D6-4676-968D-B23A6C8B3226}" srcId="{32D8622A-0BB8-41DA-91ED-7B7B35303358}" destId="{5D2A4FA2-D372-495E-8AF5-C11295602311}" srcOrd="1" destOrd="0" parTransId="{22B1DC59-9CEB-41B3-90A1-D1149805AE03}" sibTransId="{DBB9E236-42B0-4628-BCE8-3EFE7358EDB3}"/>
    <dgm:cxn modelId="{15C7DDBB-9DC4-4710-B07C-0F3DE4E182CD}" srcId="{32D8622A-0BB8-41DA-91ED-7B7B35303358}" destId="{0F6B4A3B-7546-4D91-90DF-18E3D7B81C4F}" srcOrd="2" destOrd="0" parTransId="{46F1F4EA-F0DE-43C3-ABCC-1D9A703A2949}" sibTransId="{3E0A1CC5-043A-4312-8A15-F4EBF83083BC}"/>
    <dgm:cxn modelId="{7CEFFECB-4893-904C-80E9-0380D150D0AD}" type="presOf" srcId="{0F6B4A3B-7546-4D91-90DF-18E3D7B81C4F}" destId="{6FF9C31E-08C5-408F-8FD2-FECCE00B8627}" srcOrd="0" destOrd="0" presId="urn:microsoft.com/office/officeart/2018/2/layout/IconVerticalSolidList"/>
    <dgm:cxn modelId="{EAF5EDEE-B79E-3F49-A772-3ECBE9EEF406}" type="presOf" srcId="{5D2A4FA2-D372-495E-8AF5-C11295602311}" destId="{E43F9DE8-EEC3-490F-81A8-4DEA86AD4687}" srcOrd="0" destOrd="0" presId="urn:microsoft.com/office/officeart/2018/2/layout/IconVerticalSolidList"/>
    <dgm:cxn modelId="{6E81E5FA-9A0D-3449-A6AE-C36D940269EA}" type="presParOf" srcId="{6D21E711-C6AD-4D1B-B7A5-89E8B693FAF4}" destId="{4E8F710A-28C4-4D5A-94C9-C84AA7EF3F4D}" srcOrd="0" destOrd="0" presId="urn:microsoft.com/office/officeart/2018/2/layout/IconVerticalSolidList"/>
    <dgm:cxn modelId="{9C5F6354-A04B-C449-B0E8-8C3B60DF42AF}" type="presParOf" srcId="{4E8F710A-28C4-4D5A-94C9-C84AA7EF3F4D}" destId="{2E4850FC-7F82-4FE9-88A7-5F1CBCAE4174}" srcOrd="0" destOrd="0" presId="urn:microsoft.com/office/officeart/2018/2/layout/IconVerticalSolidList"/>
    <dgm:cxn modelId="{6E6D46B0-92F2-6C46-99F3-E6F7730C6ABF}" type="presParOf" srcId="{4E8F710A-28C4-4D5A-94C9-C84AA7EF3F4D}" destId="{796CC684-806B-4995-8925-53AF1B0B40E4}" srcOrd="1" destOrd="0" presId="urn:microsoft.com/office/officeart/2018/2/layout/IconVerticalSolidList"/>
    <dgm:cxn modelId="{D722B844-4BB2-6D4D-B6F4-53C615C452DF}" type="presParOf" srcId="{4E8F710A-28C4-4D5A-94C9-C84AA7EF3F4D}" destId="{CD245468-904B-417A-8953-CF16C948F581}" srcOrd="2" destOrd="0" presId="urn:microsoft.com/office/officeart/2018/2/layout/IconVerticalSolidList"/>
    <dgm:cxn modelId="{0ECB6B86-2660-3A44-B502-0B561CFFF6B7}" type="presParOf" srcId="{4E8F710A-28C4-4D5A-94C9-C84AA7EF3F4D}" destId="{EA93E1C5-F56B-491D-98B9-68F5886431E5}" srcOrd="3" destOrd="0" presId="urn:microsoft.com/office/officeart/2018/2/layout/IconVerticalSolidList"/>
    <dgm:cxn modelId="{07463E17-A6EA-5F4F-A245-6D7B372AB02B}" type="presParOf" srcId="{6D21E711-C6AD-4D1B-B7A5-89E8B693FAF4}" destId="{AC8D5DAF-9378-4CCE-A089-AC21BC014AA9}" srcOrd="1" destOrd="0" presId="urn:microsoft.com/office/officeart/2018/2/layout/IconVerticalSolidList"/>
    <dgm:cxn modelId="{A6DA33CE-5E4B-3B4D-8B94-ACD97563A733}" type="presParOf" srcId="{6D21E711-C6AD-4D1B-B7A5-89E8B693FAF4}" destId="{B5439167-4684-456F-9470-CF14B2F7FECC}" srcOrd="2" destOrd="0" presId="urn:microsoft.com/office/officeart/2018/2/layout/IconVerticalSolidList"/>
    <dgm:cxn modelId="{36B1FFBD-A866-0946-9CCF-AE31518F22F8}" type="presParOf" srcId="{B5439167-4684-456F-9470-CF14B2F7FECC}" destId="{E684511A-B692-42A8-8FED-8F5BDEDC4632}" srcOrd="0" destOrd="0" presId="urn:microsoft.com/office/officeart/2018/2/layout/IconVerticalSolidList"/>
    <dgm:cxn modelId="{607A0C81-FA69-B14E-9EE8-14C097160890}" type="presParOf" srcId="{B5439167-4684-456F-9470-CF14B2F7FECC}" destId="{2F14078C-5A5B-43E0-883F-2BEBDA4B92D8}" srcOrd="1" destOrd="0" presId="urn:microsoft.com/office/officeart/2018/2/layout/IconVerticalSolidList"/>
    <dgm:cxn modelId="{7C6F4FDB-8644-1D4D-9D52-94F3BAFA4226}" type="presParOf" srcId="{B5439167-4684-456F-9470-CF14B2F7FECC}" destId="{8C75E0B3-7479-4F11-A326-0EA36423A90B}" srcOrd="2" destOrd="0" presId="urn:microsoft.com/office/officeart/2018/2/layout/IconVerticalSolidList"/>
    <dgm:cxn modelId="{823D8AEA-612B-5F43-8527-20E8593C47C0}" type="presParOf" srcId="{B5439167-4684-456F-9470-CF14B2F7FECC}" destId="{E43F9DE8-EEC3-490F-81A8-4DEA86AD4687}" srcOrd="3" destOrd="0" presId="urn:microsoft.com/office/officeart/2018/2/layout/IconVerticalSolidList"/>
    <dgm:cxn modelId="{58D5AD4C-BAA0-4742-8626-CBD352596CF8}" type="presParOf" srcId="{6D21E711-C6AD-4D1B-B7A5-89E8B693FAF4}" destId="{11DB14FD-955F-4A0F-B22D-8AE40EB3717F}" srcOrd="3" destOrd="0" presId="urn:microsoft.com/office/officeart/2018/2/layout/IconVerticalSolidList"/>
    <dgm:cxn modelId="{2E6793A8-2C3E-A643-A372-3BE4AF5FDE34}" type="presParOf" srcId="{6D21E711-C6AD-4D1B-B7A5-89E8B693FAF4}" destId="{A6C4EEFA-8BF0-4EB8-8199-E67496017C2D}" srcOrd="4" destOrd="0" presId="urn:microsoft.com/office/officeart/2018/2/layout/IconVerticalSolidList"/>
    <dgm:cxn modelId="{EC0E9B15-A9A0-9C46-804D-B32946D171EB}" type="presParOf" srcId="{A6C4EEFA-8BF0-4EB8-8199-E67496017C2D}" destId="{3A6D4FE4-6B62-4D2D-8302-932EEC05A881}" srcOrd="0" destOrd="0" presId="urn:microsoft.com/office/officeart/2018/2/layout/IconVerticalSolidList"/>
    <dgm:cxn modelId="{2171099A-A791-B64F-8535-C95FCE93996D}" type="presParOf" srcId="{A6C4EEFA-8BF0-4EB8-8199-E67496017C2D}" destId="{EA7E583F-1FBA-487C-892F-977C535126DD}" srcOrd="1" destOrd="0" presId="urn:microsoft.com/office/officeart/2018/2/layout/IconVerticalSolidList"/>
    <dgm:cxn modelId="{53BFA45D-6556-9A40-8310-06F644D36F23}" type="presParOf" srcId="{A6C4EEFA-8BF0-4EB8-8199-E67496017C2D}" destId="{8EE0850B-51A6-40A2-9770-C25EC699AAC2}" srcOrd="2" destOrd="0" presId="urn:microsoft.com/office/officeart/2018/2/layout/IconVerticalSolidList"/>
    <dgm:cxn modelId="{C4667A17-C74D-CB4B-8425-84979836B2E1}" type="presParOf" srcId="{A6C4EEFA-8BF0-4EB8-8199-E67496017C2D}" destId="{6FF9C31E-08C5-408F-8FD2-FECCE00B86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A85D70-CC30-4956-807B-DACC6D72CF3C}" type="doc">
      <dgm:prSet loTypeId="urn:microsoft.com/office/officeart/2016/7/layout/LinearBlockProcessNumbered" loCatId="process" qsTypeId="urn:microsoft.com/office/officeart/2005/8/quickstyle/simple2" qsCatId="simple" csTypeId="urn:microsoft.com/office/officeart/2005/8/colors/accent0_3" csCatId="mainScheme" phldr="1"/>
      <dgm:spPr/>
      <dgm:t>
        <a:bodyPr/>
        <a:lstStyle/>
        <a:p>
          <a:endParaRPr lang="en-US"/>
        </a:p>
      </dgm:t>
    </dgm:pt>
    <dgm:pt modelId="{EF7B6E96-15AE-46C1-BD61-EE912C4DE3B3}">
      <dgm:prSet/>
      <dgm:spPr>
        <a:solidFill>
          <a:schemeClr val="accent2">
            <a:lumMod val="60000"/>
            <a:lumOff val="40000"/>
            <a:alpha val="50000"/>
          </a:schemeClr>
        </a:solidFill>
      </dgm:spPr>
      <dgm:t>
        <a:bodyPr/>
        <a:lstStyle/>
        <a:p>
          <a:r>
            <a:rPr lang="en-GB" dirty="0"/>
            <a:t>Feature Selection</a:t>
          </a:r>
          <a:endParaRPr lang="en-US" dirty="0"/>
        </a:p>
      </dgm:t>
    </dgm:pt>
    <dgm:pt modelId="{EAF0A10D-0FBC-43F7-A743-377F596E4BB9}" type="parTrans" cxnId="{FD63755F-4ABC-4CD6-B2A2-5FC8FF16EFFE}">
      <dgm:prSet/>
      <dgm:spPr/>
      <dgm:t>
        <a:bodyPr/>
        <a:lstStyle/>
        <a:p>
          <a:endParaRPr lang="en-US"/>
        </a:p>
      </dgm:t>
    </dgm:pt>
    <dgm:pt modelId="{55A6B7F0-A5DB-4C10-8BB5-568E8928C676}" type="sibTrans" cxnId="{FD63755F-4ABC-4CD6-B2A2-5FC8FF16EFFE}">
      <dgm:prSet phldrT="01" phldr="0"/>
      <dgm:spPr/>
      <dgm:t>
        <a:bodyPr/>
        <a:lstStyle/>
        <a:p>
          <a:r>
            <a:rPr lang="en-US"/>
            <a:t>01</a:t>
          </a:r>
          <a:endParaRPr lang="en-US" dirty="0"/>
        </a:p>
      </dgm:t>
    </dgm:pt>
    <dgm:pt modelId="{7E2F7686-50DC-43EB-99AB-FA113920A0BD}">
      <dgm:prSet/>
      <dgm:spPr>
        <a:solidFill>
          <a:schemeClr val="accent2">
            <a:lumMod val="60000"/>
            <a:lumOff val="40000"/>
            <a:alpha val="50000"/>
          </a:schemeClr>
        </a:solidFill>
      </dgm:spPr>
      <dgm:t>
        <a:bodyPr/>
        <a:lstStyle/>
        <a:p>
          <a:r>
            <a:rPr lang="en-GB"/>
            <a:t>P</a:t>
          </a:r>
          <a:r>
            <a:rPr lang="en-GB" b="0" i="0"/>
            <a:t>rocess of feature engineering - Transformations and new variables created.</a:t>
          </a:r>
          <a:endParaRPr lang="en-US"/>
        </a:p>
      </dgm:t>
    </dgm:pt>
    <dgm:pt modelId="{86D2FB47-0B73-4930-8152-133969A065F3}" type="parTrans" cxnId="{95ED0C5D-249D-49B3-BEC2-AA812DFEC230}">
      <dgm:prSet/>
      <dgm:spPr/>
      <dgm:t>
        <a:bodyPr/>
        <a:lstStyle/>
        <a:p>
          <a:endParaRPr lang="en-US"/>
        </a:p>
      </dgm:t>
    </dgm:pt>
    <dgm:pt modelId="{04BFE5B4-C6BB-4496-9B42-4B684414D135}" type="sibTrans" cxnId="{95ED0C5D-249D-49B3-BEC2-AA812DFEC230}">
      <dgm:prSet phldrT="02" phldr="0"/>
      <dgm:spPr/>
      <dgm:t>
        <a:bodyPr/>
        <a:lstStyle/>
        <a:p>
          <a:r>
            <a:rPr lang="en-US"/>
            <a:t>02</a:t>
          </a:r>
        </a:p>
      </dgm:t>
    </dgm:pt>
    <dgm:pt modelId="{9B1AE08A-1091-4B48-8D46-7E6D6AEE9608}">
      <dgm:prSet/>
      <dgm:spPr>
        <a:solidFill>
          <a:schemeClr val="accent2">
            <a:lumMod val="60000"/>
            <a:lumOff val="40000"/>
            <a:alpha val="50000"/>
          </a:schemeClr>
        </a:solidFill>
      </dgm:spPr>
      <dgm:t>
        <a:bodyPr/>
        <a:lstStyle/>
        <a:p>
          <a:r>
            <a:rPr lang="en-GB" b="0" i="0" dirty="0"/>
            <a:t>Importance of selecting meaningful features for accurate predictions.</a:t>
          </a:r>
          <a:endParaRPr lang="en-US" dirty="0"/>
        </a:p>
      </dgm:t>
    </dgm:pt>
    <dgm:pt modelId="{6AF2E072-B6D8-41D7-8605-E85DA182C171}" type="parTrans" cxnId="{9406D85B-E5C9-42B2-ACA9-46BE3AE2DDD3}">
      <dgm:prSet/>
      <dgm:spPr/>
      <dgm:t>
        <a:bodyPr/>
        <a:lstStyle/>
        <a:p>
          <a:endParaRPr lang="en-US"/>
        </a:p>
      </dgm:t>
    </dgm:pt>
    <dgm:pt modelId="{F26F18B2-8C07-4E0A-8FD9-47CBC991B75A}" type="sibTrans" cxnId="{9406D85B-E5C9-42B2-ACA9-46BE3AE2DDD3}">
      <dgm:prSet phldrT="03" phldr="0"/>
      <dgm:spPr>
        <a:solidFill>
          <a:schemeClr val="accent2">
            <a:lumMod val="60000"/>
            <a:lumOff val="40000"/>
          </a:schemeClr>
        </a:solidFill>
      </dgm:spPr>
      <dgm:t>
        <a:bodyPr/>
        <a:lstStyle/>
        <a:p>
          <a:r>
            <a:rPr lang="en-US"/>
            <a:t>03</a:t>
          </a:r>
        </a:p>
      </dgm:t>
    </dgm:pt>
    <dgm:pt modelId="{6329E92F-47FA-4C50-8DDB-9EEFFB6269FE}">
      <dgm:prSet/>
      <dgm:spPr>
        <a:solidFill>
          <a:schemeClr val="accent2">
            <a:lumMod val="60000"/>
            <a:lumOff val="40000"/>
            <a:alpha val="50000"/>
          </a:schemeClr>
        </a:solidFill>
      </dgm:spPr>
      <dgm:t>
        <a:bodyPr/>
        <a:lstStyle/>
        <a:p>
          <a:r>
            <a:rPr lang="en-GB" dirty="0"/>
            <a:t>Lagged Variables </a:t>
          </a:r>
        </a:p>
        <a:p>
          <a:r>
            <a:rPr lang="en-GB" dirty="0"/>
            <a:t>1. Player batting average</a:t>
          </a:r>
        </a:p>
        <a:p>
          <a:pPr>
            <a:buFont typeface="+mj-lt"/>
            <a:buAutoNum type="arabicPeriod"/>
          </a:pPr>
          <a:r>
            <a:rPr lang="en-GB" dirty="0"/>
            <a:t>2. Pitcher earned run average</a:t>
          </a:r>
          <a:endParaRPr lang="en-US" dirty="0"/>
        </a:p>
      </dgm:t>
    </dgm:pt>
    <dgm:pt modelId="{5172193B-8D0C-41E8-AA2E-13271A964791}" type="parTrans" cxnId="{6A6D7C23-951A-4CBE-ADB1-B7E522A7EBC4}">
      <dgm:prSet/>
      <dgm:spPr/>
      <dgm:t>
        <a:bodyPr/>
        <a:lstStyle/>
        <a:p>
          <a:endParaRPr lang="en-US"/>
        </a:p>
      </dgm:t>
    </dgm:pt>
    <dgm:pt modelId="{4A25AFC8-EA49-4777-8166-BE3B2315E414}" type="sibTrans" cxnId="{6A6D7C23-951A-4CBE-ADB1-B7E522A7EBC4}">
      <dgm:prSet phldrT="04" phldr="0"/>
      <dgm:spPr/>
      <dgm:t>
        <a:bodyPr/>
        <a:lstStyle/>
        <a:p>
          <a:r>
            <a:rPr lang="en-US"/>
            <a:t>04</a:t>
          </a:r>
        </a:p>
      </dgm:t>
    </dgm:pt>
    <dgm:pt modelId="{83D41E11-7AFC-4AF1-B2E5-BC26C7F6BF37}" type="pres">
      <dgm:prSet presAssocID="{18A85D70-CC30-4956-807B-DACC6D72CF3C}" presName="Name0" presStyleCnt="0">
        <dgm:presLayoutVars>
          <dgm:animLvl val="lvl"/>
          <dgm:resizeHandles val="exact"/>
        </dgm:presLayoutVars>
      </dgm:prSet>
      <dgm:spPr/>
    </dgm:pt>
    <dgm:pt modelId="{6A3DA581-5124-48AA-A01C-E8A61622B114}" type="pres">
      <dgm:prSet presAssocID="{EF7B6E96-15AE-46C1-BD61-EE912C4DE3B3}" presName="compositeNode" presStyleCnt="0">
        <dgm:presLayoutVars>
          <dgm:bulletEnabled val="1"/>
        </dgm:presLayoutVars>
      </dgm:prSet>
      <dgm:spPr/>
    </dgm:pt>
    <dgm:pt modelId="{38B5219C-BEAC-44F9-8F8D-1EFCF3C7733C}" type="pres">
      <dgm:prSet presAssocID="{EF7B6E96-15AE-46C1-BD61-EE912C4DE3B3}" presName="bgRect" presStyleLbl="alignNode1" presStyleIdx="0" presStyleCnt="4" custLinFactNeighborX="502"/>
      <dgm:spPr/>
    </dgm:pt>
    <dgm:pt modelId="{AB22BC83-2172-4778-9B14-8AF6CDB96A43}" type="pres">
      <dgm:prSet presAssocID="{55A6B7F0-A5DB-4C10-8BB5-568E8928C676}" presName="sibTransNodeRect" presStyleLbl="alignNode1" presStyleIdx="0" presStyleCnt="4">
        <dgm:presLayoutVars>
          <dgm:chMax val="0"/>
          <dgm:bulletEnabled val="1"/>
        </dgm:presLayoutVars>
      </dgm:prSet>
      <dgm:spPr/>
    </dgm:pt>
    <dgm:pt modelId="{A64A6E0B-6079-41AD-A3EF-B11E6FD660C0}" type="pres">
      <dgm:prSet presAssocID="{EF7B6E96-15AE-46C1-BD61-EE912C4DE3B3}" presName="nodeRect" presStyleLbl="alignNode1" presStyleIdx="0" presStyleCnt="4">
        <dgm:presLayoutVars>
          <dgm:bulletEnabled val="1"/>
        </dgm:presLayoutVars>
      </dgm:prSet>
      <dgm:spPr/>
    </dgm:pt>
    <dgm:pt modelId="{7C027C75-BF08-4620-88C1-6BD818CD05ED}" type="pres">
      <dgm:prSet presAssocID="{55A6B7F0-A5DB-4C10-8BB5-568E8928C676}" presName="sibTrans" presStyleCnt="0"/>
      <dgm:spPr/>
    </dgm:pt>
    <dgm:pt modelId="{8D56B20C-7366-4076-BFAA-2B3C7630594C}" type="pres">
      <dgm:prSet presAssocID="{7E2F7686-50DC-43EB-99AB-FA113920A0BD}" presName="compositeNode" presStyleCnt="0">
        <dgm:presLayoutVars>
          <dgm:bulletEnabled val="1"/>
        </dgm:presLayoutVars>
      </dgm:prSet>
      <dgm:spPr/>
    </dgm:pt>
    <dgm:pt modelId="{DE7E89CA-BA48-4542-A631-B4502FB0A34E}" type="pres">
      <dgm:prSet presAssocID="{7E2F7686-50DC-43EB-99AB-FA113920A0BD}" presName="bgRect" presStyleLbl="alignNode1" presStyleIdx="1" presStyleCnt="4" custLinFactNeighborX="502"/>
      <dgm:spPr/>
    </dgm:pt>
    <dgm:pt modelId="{FD184833-3BB9-4154-8298-BD156B534190}" type="pres">
      <dgm:prSet presAssocID="{04BFE5B4-C6BB-4496-9B42-4B684414D135}" presName="sibTransNodeRect" presStyleLbl="alignNode1" presStyleIdx="1" presStyleCnt="4">
        <dgm:presLayoutVars>
          <dgm:chMax val="0"/>
          <dgm:bulletEnabled val="1"/>
        </dgm:presLayoutVars>
      </dgm:prSet>
      <dgm:spPr/>
    </dgm:pt>
    <dgm:pt modelId="{86A71A9B-1A9A-42BB-81F9-3EBF4780B1E8}" type="pres">
      <dgm:prSet presAssocID="{7E2F7686-50DC-43EB-99AB-FA113920A0BD}" presName="nodeRect" presStyleLbl="alignNode1" presStyleIdx="1" presStyleCnt="4">
        <dgm:presLayoutVars>
          <dgm:bulletEnabled val="1"/>
        </dgm:presLayoutVars>
      </dgm:prSet>
      <dgm:spPr/>
    </dgm:pt>
    <dgm:pt modelId="{F15CB240-1746-4C9B-B1FF-31393919C44F}" type="pres">
      <dgm:prSet presAssocID="{04BFE5B4-C6BB-4496-9B42-4B684414D135}" presName="sibTrans" presStyleCnt="0"/>
      <dgm:spPr/>
    </dgm:pt>
    <dgm:pt modelId="{72DEC5ED-3592-40AD-8017-27F42DAE6875}" type="pres">
      <dgm:prSet presAssocID="{9B1AE08A-1091-4B48-8D46-7E6D6AEE9608}" presName="compositeNode" presStyleCnt="0">
        <dgm:presLayoutVars>
          <dgm:bulletEnabled val="1"/>
        </dgm:presLayoutVars>
      </dgm:prSet>
      <dgm:spPr/>
    </dgm:pt>
    <dgm:pt modelId="{AF5434BB-0C3D-4BDD-8669-3530894AF4F1}" type="pres">
      <dgm:prSet presAssocID="{9B1AE08A-1091-4B48-8D46-7E6D6AEE9608}" presName="bgRect" presStyleLbl="alignNode1" presStyleIdx="2" presStyleCnt="4" custLinFactNeighborX="494"/>
      <dgm:spPr/>
    </dgm:pt>
    <dgm:pt modelId="{2C74AF78-1DFB-44C4-AC4C-95738B8DB427}" type="pres">
      <dgm:prSet presAssocID="{F26F18B2-8C07-4E0A-8FD9-47CBC991B75A}" presName="sibTransNodeRect" presStyleLbl="alignNode1" presStyleIdx="2" presStyleCnt="4" custLinFactNeighborX="8">
        <dgm:presLayoutVars>
          <dgm:chMax val="0"/>
          <dgm:bulletEnabled val="1"/>
        </dgm:presLayoutVars>
      </dgm:prSet>
      <dgm:spPr/>
    </dgm:pt>
    <dgm:pt modelId="{56DC3301-BA63-492A-9B78-C316B0462BBD}" type="pres">
      <dgm:prSet presAssocID="{9B1AE08A-1091-4B48-8D46-7E6D6AEE9608}" presName="nodeRect" presStyleLbl="alignNode1" presStyleIdx="2" presStyleCnt="4">
        <dgm:presLayoutVars>
          <dgm:bulletEnabled val="1"/>
        </dgm:presLayoutVars>
      </dgm:prSet>
      <dgm:spPr/>
    </dgm:pt>
    <dgm:pt modelId="{694EEC4F-515D-4BFC-9A97-9E73CFA3BBA7}" type="pres">
      <dgm:prSet presAssocID="{F26F18B2-8C07-4E0A-8FD9-47CBC991B75A}" presName="sibTrans" presStyleCnt="0"/>
      <dgm:spPr/>
    </dgm:pt>
    <dgm:pt modelId="{F4CA1D5D-AE86-4866-AD14-E819B5F765E0}" type="pres">
      <dgm:prSet presAssocID="{6329E92F-47FA-4C50-8DDB-9EEFFB6269FE}" presName="compositeNode" presStyleCnt="0">
        <dgm:presLayoutVars>
          <dgm:bulletEnabled val="1"/>
        </dgm:presLayoutVars>
      </dgm:prSet>
      <dgm:spPr/>
    </dgm:pt>
    <dgm:pt modelId="{03EEB32C-BF33-498C-9343-D26AE9BE61E0}" type="pres">
      <dgm:prSet presAssocID="{6329E92F-47FA-4C50-8DDB-9EEFFB6269FE}" presName="bgRect" presStyleLbl="alignNode1" presStyleIdx="3" presStyleCnt="4" custLinFactNeighborX="255"/>
      <dgm:spPr/>
    </dgm:pt>
    <dgm:pt modelId="{E6D9FB86-F9F1-4F81-A59B-DD2325F31857}" type="pres">
      <dgm:prSet presAssocID="{4A25AFC8-EA49-4777-8166-BE3B2315E414}" presName="sibTransNodeRect" presStyleLbl="alignNode1" presStyleIdx="3" presStyleCnt="4">
        <dgm:presLayoutVars>
          <dgm:chMax val="0"/>
          <dgm:bulletEnabled val="1"/>
        </dgm:presLayoutVars>
      </dgm:prSet>
      <dgm:spPr/>
    </dgm:pt>
    <dgm:pt modelId="{0E886F86-F330-4A60-A843-53AE260ED38F}" type="pres">
      <dgm:prSet presAssocID="{6329E92F-47FA-4C50-8DDB-9EEFFB6269FE}" presName="nodeRect" presStyleLbl="alignNode1" presStyleIdx="3" presStyleCnt="4">
        <dgm:presLayoutVars>
          <dgm:bulletEnabled val="1"/>
        </dgm:presLayoutVars>
      </dgm:prSet>
      <dgm:spPr/>
    </dgm:pt>
  </dgm:ptLst>
  <dgm:cxnLst>
    <dgm:cxn modelId="{8126C007-CB5A-412E-97B3-D0526D740ACD}" type="presOf" srcId="{9B1AE08A-1091-4B48-8D46-7E6D6AEE9608}" destId="{AF5434BB-0C3D-4BDD-8669-3530894AF4F1}" srcOrd="0" destOrd="0" presId="urn:microsoft.com/office/officeart/2016/7/layout/LinearBlockProcessNumbered"/>
    <dgm:cxn modelId="{CFB58F0B-E9F9-42BC-B9B2-92495F91AD1D}" type="presOf" srcId="{EF7B6E96-15AE-46C1-BD61-EE912C4DE3B3}" destId="{38B5219C-BEAC-44F9-8F8D-1EFCF3C7733C}" srcOrd="0" destOrd="0" presId="urn:microsoft.com/office/officeart/2016/7/layout/LinearBlockProcessNumbered"/>
    <dgm:cxn modelId="{D57B0D0D-DEF1-4062-85D6-98233720BA0D}" type="presOf" srcId="{EF7B6E96-15AE-46C1-BD61-EE912C4DE3B3}" destId="{A64A6E0B-6079-41AD-A3EF-B11E6FD660C0}" srcOrd="1" destOrd="0" presId="urn:microsoft.com/office/officeart/2016/7/layout/LinearBlockProcessNumbered"/>
    <dgm:cxn modelId="{6A6D7C23-951A-4CBE-ADB1-B7E522A7EBC4}" srcId="{18A85D70-CC30-4956-807B-DACC6D72CF3C}" destId="{6329E92F-47FA-4C50-8DDB-9EEFFB6269FE}" srcOrd="3" destOrd="0" parTransId="{5172193B-8D0C-41E8-AA2E-13271A964791}" sibTransId="{4A25AFC8-EA49-4777-8166-BE3B2315E414}"/>
    <dgm:cxn modelId="{9A576C3A-5B2C-4650-A8DD-2C99E65DCB1E}" type="presOf" srcId="{04BFE5B4-C6BB-4496-9B42-4B684414D135}" destId="{FD184833-3BB9-4154-8298-BD156B534190}" srcOrd="0" destOrd="0" presId="urn:microsoft.com/office/officeart/2016/7/layout/LinearBlockProcessNumbered"/>
    <dgm:cxn modelId="{8448F03D-8FA3-4A75-B41D-B569097E6065}" type="presOf" srcId="{6329E92F-47FA-4C50-8DDB-9EEFFB6269FE}" destId="{0E886F86-F330-4A60-A843-53AE260ED38F}" srcOrd="1" destOrd="0" presId="urn:microsoft.com/office/officeart/2016/7/layout/LinearBlockProcessNumbered"/>
    <dgm:cxn modelId="{9406D85B-E5C9-42B2-ACA9-46BE3AE2DDD3}" srcId="{18A85D70-CC30-4956-807B-DACC6D72CF3C}" destId="{9B1AE08A-1091-4B48-8D46-7E6D6AEE9608}" srcOrd="2" destOrd="0" parTransId="{6AF2E072-B6D8-41D7-8605-E85DA182C171}" sibTransId="{F26F18B2-8C07-4E0A-8FD9-47CBC991B75A}"/>
    <dgm:cxn modelId="{95ED0C5D-249D-49B3-BEC2-AA812DFEC230}" srcId="{18A85D70-CC30-4956-807B-DACC6D72CF3C}" destId="{7E2F7686-50DC-43EB-99AB-FA113920A0BD}" srcOrd="1" destOrd="0" parTransId="{86D2FB47-0B73-4930-8152-133969A065F3}" sibTransId="{04BFE5B4-C6BB-4496-9B42-4B684414D135}"/>
    <dgm:cxn modelId="{FD63755F-4ABC-4CD6-B2A2-5FC8FF16EFFE}" srcId="{18A85D70-CC30-4956-807B-DACC6D72CF3C}" destId="{EF7B6E96-15AE-46C1-BD61-EE912C4DE3B3}" srcOrd="0" destOrd="0" parTransId="{EAF0A10D-0FBC-43F7-A743-377F596E4BB9}" sibTransId="{55A6B7F0-A5DB-4C10-8BB5-568E8928C676}"/>
    <dgm:cxn modelId="{82F31642-752E-44EE-AA0F-8416ADCB3FD8}" type="presOf" srcId="{9B1AE08A-1091-4B48-8D46-7E6D6AEE9608}" destId="{56DC3301-BA63-492A-9B78-C316B0462BBD}" srcOrd="1" destOrd="0" presId="urn:microsoft.com/office/officeart/2016/7/layout/LinearBlockProcessNumbered"/>
    <dgm:cxn modelId="{B685F744-20B2-4D41-A0AF-5EAF446CC789}" type="presOf" srcId="{F26F18B2-8C07-4E0A-8FD9-47CBC991B75A}" destId="{2C74AF78-1DFB-44C4-AC4C-95738B8DB427}" srcOrd="0" destOrd="0" presId="urn:microsoft.com/office/officeart/2016/7/layout/LinearBlockProcessNumbered"/>
    <dgm:cxn modelId="{C36DF283-779B-47E7-9A1F-1583DB0EB590}" type="presOf" srcId="{7E2F7686-50DC-43EB-99AB-FA113920A0BD}" destId="{86A71A9B-1A9A-42BB-81F9-3EBF4780B1E8}" srcOrd="1" destOrd="0" presId="urn:microsoft.com/office/officeart/2016/7/layout/LinearBlockProcessNumbered"/>
    <dgm:cxn modelId="{8A86F18D-B6D7-4F78-A94C-07D86296D6BA}" type="presOf" srcId="{55A6B7F0-A5DB-4C10-8BB5-568E8928C676}" destId="{AB22BC83-2172-4778-9B14-8AF6CDB96A43}" srcOrd="0" destOrd="0" presId="urn:microsoft.com/office/officeart/2016/7/layout/LinearBlockProcessNumbered"/>
    <dgm:cxn modelId="{0FE03DC0-B37B-4665-ADD7-0C36E199C08A}" type="presOf" srcId="{4A25AFC8-EA49-4777-8166-BE3B2315E414}" destId="{E6D9FB86-F9F1-4F81-A59B-DD2325F31857}" srcOrd="0" destOrd="0" presId="urn:microsoft.com/office/officeart/2016/7/layout/LinearBlockProcessNumbered"/>
    <dgm:cxn modelId="{A9BA38D7-AFE3-4BF7-B77A-B9B7F2A9C887}" type="presOf" srcId="{6329E92F-47FA-4C50-8DDB-9EEFFB6269FE}" destId="{03EEB32C-BF33-498C-9343-D26AE9BE61E0}" srcOrd="0" destOrd="0" presId="urn:microsoft.com/office/officeart/2016/7/layout/LinearBlockProcessNumbered"/>
    <dgm:cxn modelId="{884366E1-C34B-4C3D-8C3C-55D528086E23}" type="presOf" srcId="{7E2F7686-50DC-43EB-99AB-FA113920A0BD}" destId="{DE7E89CA-BA48-4542-A631-B4502FB0A34E}" srcOrd="0" destOrd="0" presId="urn:microsoft.com/office/officeart/2016/7/layout/LinearBlockProcessNumbered"/>
    <dgm:cxn modelId="{7FF9B5E9-17BB-4F83-8913-39CC5CB9B8FC}" type="presOf" srcId="{18A85D70-CC30-4956-807B-DACC6D72CF3C}" destId="{83D41E11-7AFC-4AF1-B2E5-BC26C7F6BF37}" srcOrd="0" destOrd="0" presId="urn:microsoft.com/office/officeart/2016/7/layout/LinearBlockProcessNumbered"/>
    <dgm:cxn modelId="{80757F50-7C3F-4295-B291-1C21B1D0B139}" type="presParOf" srcId="{83D41E11-7AFC-4AF1-B2E5-BC26C7F6BF37}" destId="{6A3DA581-5124-48AA-A01C-E8A61622B114}" srcOrd="0" destOrd="0" presId="urn:microsoft.com/office/officeart/2016/7/layout/LinearBlockProcessNumbered"/>
    <dgm:cxn modelId="{26A74CEF-0A29-47FC-9FC5-9EF3244001F7}" type="presParOf" srcId="{6A3DA581-5124-48AA-A01C-E8A61622B114}" destId="{38B5219C-BEAC-44F9-8F8D-1EFCF3C7733C}" srcOrd="0" destOrd="0" presId="urn:microsoft.com/office/officeart/2016/7/layout/LinearBlockProcessNumbered"/>
    <dgm:cxn modelId="{9C859C65-4BA7-4E69-9462-F8828D252216}" type="presParOf" srcId="{6A3DA581-5124-48AA-A01C-E8A61622B114}" destId="{AB22BC83-2172-4778-9B14-8AF6CDB96A43}" srcOrd="1" destOrd="0" presId="urn:microsoft.com/office/officeart/2016/7/layout/LinearBlockProcessNumbered"/>
    <dgm:cxn modelId="{886F8A79-8803-4162-B215-AC8BADB3B3E1}" type="presParOf" srcId="{6A3DA581-5124-48AA-A01C-E8A61622B114}" destId="{A64A6E0B-6079-41AD-A3EF-B11E6FD660C0}" srcOrd="2" destOrd="0" presId="urn:microsoft.com/office/officeart/2016/7/layout/LinearBlockProcessNumbered"/>
    <dgm:cxn modelId="{5B11DA37-5568-4177-B95F-908DDAEF99DB}" type="presParOf" srcId="{83D41E11-7AFC-4AF1-B2E5-BC26C7F6BF37}" destId="{7C027C75-BF08-4620-88C1-6BD818CD05ED}" srcOrd="1" destOrd="0" presId="urn:microsoft.com/office/officeart/2016/7/layout/LinearBlockProcessNumbered"/>
    <dgm:cxn modelId="{C08CCD41-A141-4CEC-B870-32853F61D0E8}" type="presParOf" srcId="{83D41E11-7AFC-4AF1-B2E5-BC26C7F6BF37}" destId="{8D56B20C-7366-4076-BFAA-2B3C7630594C}" srcOrd="2" destOrd="0" presId="urn:microsoft.com/office/officeart/2016/7/layout/LinearBlockProcessNumbered"/>
    <dgm:cxn modelId="{E3DD1753-D0FC-4D63-B510-06025CE097FC}" type="presParOf" srcId="{8D56B20C-7366-4076-BFAA-2B3C7630594C}" destId="{DE7E89CA-BA48-4542-A631-B4502FB0A34E}" srcOrd="0" destOrd="0" presId="urn:microsoft.com/office/officeart/2016/7/layout/LinearBlockProcessNumbered"/>
    <dgm:cxn modelId="{BB811075-DF8D-42A9-8415-AD4BB4EA31FA}" type="presParOf" srcId="{8D56B20C-7366-4076-BFAA-2B3C7630594C}" destId="{FD184833-3BB9-4154-8298-BD156B534190}" srcOrd="1" destOrd="0" presId="urn:microsoft.com/office/officeart/2016/7/layout/LinearBlockProcessNumbered"/>
    <dgm:cxn modelId="{5E941B1C-6FD0-4750-ADCD-97563DBE0965}" type="presParOf" srcId="{8D56B20C-7366-4076-BFAA-2B3C7630594C}" destId="{86A71A9B-1A9A-42BB-81F9-3EBF4780B1E8}" srcOrd="2" destOrd="0" presId="urn:microsoft.com/office/officeart/2016/7/layout/LinearBlockProcessNumbered"/>
    <dgm:cxn modelId="{44DEAC71-9FEE-4FB7-9095-D15C45E7A413}" type="presParOf" srcId="{83D41E11-7AFC-4AF1-B2E5-BC26C7F6BF37}" destId="{F15CB240-1746-4C9B-B1FF-31393919C44F}" srcOrd="3" destOrd="0" presId="urn:microsoft.com/office/officeart/2016/7/layout/LinearBlockProcessNumbered"/>
    <dgm:cxn modelId="{BB2E0659-66AC-41D7-8946-906FFA067A5E}" type="presParOf" srcId="{83D41E11-7AFC-4AF1-B2E5-BC26C7F6BF37}" destId="{72DEC5ED-3592-40AD-8017-27F42DAE6875}" srcOrd="4" destOrd="0" presId="urn:microsoft.com/office/officeart/2016/7/layout/LinearBlockProcessNumbered"/>
    <dgm:cxn modelId="{94A6494C-42F0-48CE-BACD-CD5EB969FEAF}" type="presParOf" srcId="{72DEC5ED-3592-40AD-8017-27F42DAE6875}" destId="{AF5434BB-0C3D-4BDD-8669-3530894AF4F1}" srcOrd="0" destOrd="0" presId="urn:microsoft.com/office/officeart/2016/7/layout/LinearBlockProcessNumbered"/>
    <dgm:cxn modelId="{56FEBB03-A667-4459-A039-34F3379CD03E}" type="presParOf" srcId="{72DEC5ED-3592-40AD-8017-27F42DAE6875}" destId="{2C74AF78-1DFB-44C4-AC4C-95738B8DB427}" srcOrd="1" destOrd="0" presId="urn:microsoft.com/office/officeart/2016/7/layout/LinearBlockProcessNumbered"/>
    <dgm:cxn modelId="{77A9EC87-56D2-47F1-9318-90B4F1C21D07}" type="presParOf" srcId="{72DEC5ED-3592-40AD-8017-27F42DAE6875}" destId="{56DC3301-BA63-492A-9B78-C316B0462BBD}" srcOrd="2" destOrd="0" presId="urn:microsoft.com/office/officeart/2016/7/layout/LinearBlockProcessNumbered"/>
    <dgm:cxn modelId="{F2B0A4B8-189C-4934-8AC9-B3FD2F3A19EF}" type="presParOf" srcId="{83D41E11-7AFC-4AF1-B2E5-BC26C7F6BF37}" destId="{694EEC4F-515D-4BFC-9A97-9E73CFA3BBA7}" srcOrd="5" destOrd="0" presId="urn:microsoft.com/office/officeart/2016/7/layout/LinearBlockProcessNumbered"/>
    <dgm:cxn modelId="{38C34C07-BC77-4056-ADCE-BCBB955DAF35}" type="presParOf" srcId="{83D41E11-7AFC-4AF1-B2E5-BC26C7F6BF37}" destId="{F4CA1D5D-AE86-4866-AD14-E819B5F765E0}" srcOrd="6" destOrd="0" presId="urn:microsoft.com/office/officeart/2016/7/layout/LinearBlockProcessNumbered"/>
    <dgm:cxn modelId="{47B03AD0-D992-4E34-AEB3-1AC573B3910D}" type="presParOf" srcId="{F4CA1D5D-AE86-4866-AD14-E819B5F765E0}" destId="{03EEB32C-BF33-498C-9343-D26AE9BE61E0}" srcOrd="0" destOrd="0" presId="urn:microsoft.com/office/officeart/2016/7/layout/LinearBlockProcessNumbered"/>
    <dgm:cxn modelId="{6CBD71A0-2626-4356-A54C-2A7122027D6A}" type="presParOf" srcId="{F4CA1D5D-AE86-4866-AD14-E819B5F765E0}" destId="{E6D9FB86-F9F1-4F81-A59B-DD2325F31857}" srcOrd="1" destOrd="0" presId="urn:microsoft.com/office/officeart/2016/7/layout/LinearBlockProcessNumbered"/>
    <dgm:cxn modelId="{E97833B2-E653-4B76-94E0-CB5A52D6645B}" type="presParOf" srcId="{F4CA1D5D-AE86-4866-AD14-E819B5F765E0}" destId="{0E886F86-F330-4A60-A843-53AE260ED38F}"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5F260A-19EA-4D4B-8910-F6AFC1D714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AFF6DB3-38D8-4235-B91A-C7B66247F3EA}">
      <dgm:prSet/>
      <dgm:spPr/>
      <dgm:t>
        <a:bodyPr/>
        <a:lstStyle/>
        <a:p>
          <a:pPr>
            <a:lnSpc>
              <a:spcPct val="100000"/>
            </a:lnSpc>
          </a:pPr>
          <a:r>
            <a:rPr lang="en-GB" dirty="0"/>
            <a:t>L</a:t>
          </a:r>
          <a:r>
            <a:rPr lang="en-GB" b="0" i="0" dirty="0"/>
            <a:t>imitations or challenges encountered during the project</a:t>
          </a:r>
          <a:endParaRPr lang="en-US" dirty="0"/>
        </a:p>
      </dgm:t>
    </dgm:pt>
    <dgm:pt modelId="{C46CBBF3-0F7B-4266-9186-D85B4894CF10}" type="parTrans" cxnId="{44F3C216-D5F7-4FA3-9450-7A0F67F8E441}">
      <dgm:prSet/>
      <dgm:spPr/>
      <dgm:t>
        <a:bodyPr/>
        <a:lstStyle/>
        <a:p>
          <a:endParaRPr lang="en-US"/>
        </a:p>
      </dgm:t>
    </dgm:pt>
    <dgm:pt modelId="{D90437DA-C7EA-4264-8411-E1E839C325BB}" type="sibTrans" cxnId="{44F3C216-D5F7-4FA3-9450-7A0F67F8E441}">
      <dgm:prSet/>
      <dgm:spPr/>
      <dgm:t>
        <a:bodyPr/>
        <a:lstStyle/>
        <a:p>
          <a:endParaRPr lang="en-US"/>
        </a:p>
      </dgm:t>
    </dgm:pt>
    <dgm:pt modelId="{8C6452E7-B9B4-45EE-8CD9-5004EA7FD4CB}">
      <dgm:prSet/>
      <dgm:spPr/>
      <dgm:t>
        <a:bodyPr/>
        <a:lstStyle/>
        <a:p>
          <a:pPr>
            <a:lnSpc>
              <a:spcPct val="100000"/>
            </a:lnSpc>
          </a:pPr>
          <a:r>
            <a:rPr lang="en-GB"/>
            <a:t>A</a:t>
          </a:r>
          <a:r>
            <a:rPr lang="en-GB" b="0" i="0"/>
            <a:t>reas for improvement and future research</a:t>
          </a:r>
          <a:endParaRPr lang="en-US"/>
        </a:p>
      </dgm:t>
    </dgm:pt>
    <dgm:pt modelId="{5986636D-3C66-4407-A69D-FF3DA111DF38}" type="parTrans" cxnId="{77E94F34-22E7-409E-8804-41A05673147D}">
      <dgm:prSet/>
      <dgm:spPr/>
      <dgm:t>
        <a:bodyPr/>
        <a:lstStyle/>
        <a:p>
          <a:endParaRPr lang="en-US"/>
        </a:p>
      </dgm:t>
    </dgm:pt>
    <dgm:pt modelId="{7EA14080-4C14-462D-9C1D-ABFBAF13146F}" type="sibTrans" cxnId="{77E94F34-22E7-409E-8804-41A05673147D}">
      <dgm:prSet/>
      <dgm:spPr/>
      <dgm:t>
        <a:bodyPr/>
        <a:lstStyle/>
        <a:p>
          <a:endParaRPr lang="en-US"/>
        </a:p>
      </dgm:t>
    </dgm:pt>
    <dgm:pt modelId="{24583E62-CD13-436E-898F-0296C2BA971D}">
      <dgm:prSet/>
      <dgm:spPr/>
      <dgm:t>
        <a:bodyPr/>
        <a:lstStyle/>
        <a:p>
          <a:pPr>
            <a:lnSpc>
              <a:spcPct val="100000"/>
            </a:lnSpc>
          </a:pPr>
          <a:r>
            <a:rPr lang="en-GB" dirty="0"/>
            <a:t>A</a:t>
          </a:r>
          <a:r>
            <a:rPr lang="en-GB" b="0" i="0" dirty="0"/>
            <a:t>dditional data sources  - Enhance the accuracy of predictions</a:t>
          </a:r>
          <a:endParaRPr lang="en-US" dirty="0"/>
        </a:p>
      </dgm:t>
    </dgm:pt>
    <dgm:pt modelId="{39641804-3C83-4E91-95CD-0D916547C4CA}" type="parTrans" cxnId="{7DED6D9A-59A9-455D-A9E3-5ACDEF3C904D}">
      <dgm:prSet/>
      <dgm:spPr/>
      <dgm:t>
        <a:bodyPr/>
        <a:lstStyle/>
        <a:p>
          <a:endParaRPr lang="en-US"/>
        </a:p>
      </dgm:t>
    </dgm:pt>
    <dgm:pt modelId="{B6C3E30E-402C-4DFE-B330-274442A27320}" type="sibTrans" cxnId="{7DED6D9A-59A9-455D-A9E3-5ACDEF3C904D}">
      <dgm:prSet/>
      <dgm:spPr/>
      <dgm:t>
        <a:bodyPr/>
        <a:lstStyle/>
        <a:p>
          <a:endParaRPr lang="en-US"/>
        </a:p>
      </dgm:t>
    </dgm:pt>
    <dgm:pt modelId="{A97F5ED4-A4E0-443F-8AF5-EAD7B0D852DC}" type="pres">
      <dgm:prSet presAssocID="{235F260A-19EA-4D4B-8910-F6AFC1D7145C}" presName="root" presStyleCnt="0">
        <dgm:presLayoutVars>
          <dgm:dir/>
          <dgm:resizeHandles val="exact"/>
        </dgm:presLayoutVars>
      </dgm:prSet>
      <dgm:spPr/>
    </dgm:pt>
    <dgm:pt modelId="{45AB712A-8FE0-4F53-B6D3-DCD90A565D8A}" type="pres">
      <dgm:prSet presAssocID="{2AFF6DB3-38D8-4235-B91A-C7B66247F3EA}" presName="compNode" presStyleCnt="0"/>
      <dgm:spPr/>
    </dgm:pt>
    <dgm:pt modelId="{5DA9B13C-7214-4620-8E12-0DF65908521B}" type="pres">
      <dgm:prSet presAssocID="{2AFF6DB3-38D8-4235-B91A-C7B66247F3EA}" presName="bgRect" presStyleLbl="bgShp" presStyleIdx="0" presStyleCnt="3"/>
      <dgm:spPr/>
    </dgm:pt>
    <dgm:pt modelId="{726A8EDD-26D8-4352-A099-9B8BCFD0C187}" type="pres">
      <dgm:prSet presAssocID="{2AFF6DB3-38D8-4235-B91A-C7B66247F3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rning"/>
        </a:ext>
      </dgm:extLst>
    </dgm:pt>
    <dgm:pt modelId="{3628B7EC-8A3B-4228-A532-9A47D8824469}" type="pres">
      <dgm:prSet presAssocID="{2AFF6DB3-38D8-4235-B91A-C7B66247F3EA}" presName="spaceRect" presStyleCnt="0"/>
      <dgm:spPr/>
    </dgm:pt>
    <dgm:pt modelId="{E4041EF6-5958-4A8C-9321-B392309A5879}" type="pres">
      <dgm:prSet presAssocID="{2AFF6DB3-38D8-4235-B91A-C7B66247F3EA}" presName="parTx" presStyleLbl="revTx" presStyleIdx="0" presStyleCnt="3">
        <dgm:presLayoutVars>
          <dgm:chMax val="0"/>
          <dgm:chPref val="0"/>
        </dgm:presLayoutVars>
      </dgm:prSet>
      <dgm:spPr/>
    </dgm:pt>
    <dgm:pt modelId="{06B7A835-CD0C-40E3-B13C-9DF68B08B5DB}" type="pres">
      <dgm:prSet presAssocID="{D90437DA-C7EA-4264-8411-E1E839C325BB}" presName="sibTrans" presStyleCnt="0"/>
      <dgm:spPr/>
    </dgm:pt>
    <dgm:pt modelId="{75E1A473-A849-41DE-B77C-620EFC77A848}" type="pres">
      <dgm:prSet presAssocID="{8C6452E7-B9B4-45EE-8CD9-5004EA7FD4CB}" presName="compNode" presStyleCnt="0"/>
      <dgm:spPr/>
    </dgm:pt>
    <dgm:pt modelId="{3DAAB68B-DFEF-4AE8-8015-FE05C891AECB}" type="pres">
      <dgm:prSet presAssocID="{8C6452E7-B9B4-45EE-8CD9-5004EA7FD4CB}" presName="bgRect" presStyleLbl="bgShp" presStyleIdx="1" presStyleCnt="3"/>
      <dgm:spPr/>
    </dgm:pt>
    <dgm:pt modelId="{01C19D1F-A18D-4266-81B4-F6316BCCD28F}" type="pres">
      <dgm:prSet presAssocID="{8C6452E7-B9B4-45EE-8CD9-5004EA7FD4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28F0E295-ABDB-46D6-8B16-BB4BC157D232}" type="pres">
      <dgm:prSet presAssocID="{8C6452E7-B9B4-45EE-8CD9-5004EA7FD4CB}" presName="spaceRect" presStyleCnt="0"/>
      <dgm:spPr/>
    </dgm:pt>
    <dgm:pt modelId="{EF1BCCF2-615C-4B0F-87B7-FD267F73E2A6}" type="pres">
      <dgm:prSet presAssocID="{8C6452E7-B9B4-45EE-8CD9-5004EA7FD4CB}" presName="parTx" presStyleLbl="revTx" presStyleIdx="1" presStyleCnt="3">
        <dgm:presLayoutVars>
          <dgm:chMax val="0"/>
          <dgm:chPref val="0"/>
        </dgm:presLayoutVars>
      </dgm:prSet>
      <dgm:spPr/>
    </dgm:pt>
    <dgm:pt modelId="{89D12786-02E1-4DED-BFB8-1AE960F2DFA4}" type="pres">
      <dgm:prSet presAssocID="{7EA14080-4C14-462D-9C1D-ABFBAF13146F}" presName="sibTrans" presStyleCnt="0"/>
      <dgm:spPr/>
    </dgm:pt>
    <dgm:pt modelId="{02549C0A-857D-4BDF-B001-A3FDA0A82ED6}" type="pres">
      <dgm:prSet presAssocID="{24583E62-CD13-436E-898F-0296C2BA971D}" presName="compNode" presStyleCnt="0"/>
      <dgm:spPr/>
    </dgm:pt>
    <dgm:pt modelId="{2D749D8B-52C8-4FCF-924D-611AF88ED344}" type="pres">
      <dgm:prSet presAssocID="{24583E62-CD13-436E-898F-0296C2BA971D}" presName="bgRect" presStyleLbl="bgShp" presStyleIdx="2" presStyleCnt="3"/>
      <dgm:spPr/>
    </dgm:pt>
    <dgm:pt modelId="{E850D638-CBAC-446F-B9D8-8F83DE315145}" type="pres">
      <dgm:prSet presAssocID="{24583E62-CD13-436E-898F-0296C2BA97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A70F0B56-D021-47AF-83D0-E36418E7712E}" type="pres">
      <dgm:prSet presAssocID="{24583E62-CD13-436E-898F-0296C2BA971D}" presName="spaceRect" presStyleCnt="0"/>
      <dgm:spPr/>
    </dgm:pt>
    <dgm:pt modelId="{E5B5DB61-8001-44DB-AE02-214F44CE92E9}" type="pres">
      <dgm:prSet presAssocID="{24583E62-CD13-436E-898F-0296C2BA971D}" presName="parTx" presStyleLbl="revTx" presStyleIdx="2" presStyleCnt="3">
        <dgm:presLayoutVars>
          <dgm:chMax val="0"/>
          <dgm:chPref val="0"/>
        </dgm:presLayoutVars>
      </dgm:prSet>
      <dgm:spPr/>
    </dgm:pt>
  </dgm:ptLst>
  <dgm:cxnLst>
    <dgm:cxn modelId="{2D4B8911-A986-4F5B-AA5C-D35F3A6980A2}" type="presOf" srcId="{24583E62-CD13-436E-898F-0296C2BA971D}" destId="{E5B5DB61-8001-44DB-AE02-214F44CE92E9}" srcOrd="0" destOrd="0" presId="urn:microsoft.com/office/officeart/2018/2/layout/IconVerticalSolidList"/>
    <dgm:cxn modelId="{44F3C216-D5F7-4FA3-9450-7A0F67F8E441}" srcId="{235F260A-19EA-4D4B-8910-F6AFC1D7145C}" destId="{2AFF6DB3-38D8-4235-B91A-C7B66247F3EA}" srcOrd="0" destOrd="0" parTransId="{C46CBBF3-0F7B-4266-9186-D85B4894CF10}" sibTransId="{D90437DA-C7EA-4264-8411-E1E839C325BB}"/>
    <dgm:cxn modelId="{B4E73E21-6FFE-4EE2-BD5E-49AF5CC10E87}" type="presOf" srcId="{235F260A-19EA-4D4B-8910-F6AFC1D7145C}" destId="{A97F5ED4-A4E0-443F-8AF5-EAD7B0D852DC}" srcOrd="0" destOrd="0" presId="urn:microsoft.com/office/officeart/2018/2/layout/IconVerticalSolidList"/>
    <dgm:cxn modelId="{77E94F34-22E7-409E-8804-41A05673147D}" srcId="{235F260A-19EA-4D4B-8910-F6AFC1D7145C}" destId="{8C6452E7-B9B4-45EE-8CD9-5004EA7FD4CB}" srcOrd="1" destOrd="0" parTransId="{5986636D-3C66-4407-A69D-FF3DA111DF38}" sibTransId="{7EA14080-4C14-462D-9C1D-ABFBAF13146F}"/>
    <dgm:cxn modelId="{BD99653E-E3BC-42AB-9420-B5C3962625D2}" type="presOf" srcId="{2AFF6DB3-38D8-4235-B91A-C7B66247F3EA}" destId="{E4041EF6-5958-4A8C-9321-B392309A5879}" srcOrd="0" destOrd="0" presId="urn:microsoft.com/office/officeart/2018/2/layout/IconVerticalSolidList"/>
    <dgm:cxn modelId="{6E752365-82B9-46EA-AE41-D5C882510F0B}" type="presOf" srcId="{8C6452E7-B9B4-45EE-8CD9-5004EA7FD4CB}" destId="{EF1BCCF2-615C-4B0F-87B7-FD267F73E2A6}" srcOrd="0" destOrd="0" presId="urn:microsoft.com/office/officeart/2018/2/layout/IconVerticalSolidList"/>
    <dgm:cxn modelId="{7DED6D9A-59A9-455D-A9E3-5ACDEF3C904D}" srcId="{235F260A-19EA-4D4B-8910-F6AFC1D7145C}" destId="{24583E62-CD13-436E-898F-0296C2BA971D}" srcOrd="2" destOrd="0" parTransId="{39641804-3C83-4E91-95CD-0D916547C4CA}" sibTransId="{B6C3E30E-402C-4DFE-B330-274442A27320}"/>
    <dgm:cxn modelId="{3035B9AD-3420-4123-B0D3-AD85C28862DE}" type="presParOf" srcId="{A97F5ED4-A4E0-443F-8AF5-EAD7B0D852DC}" destId="{45AB712A-8FE0-4F53-B6D3-DCD90A565D8A}" srcOrd="0" destOrd="0" presId="urn:microsoft.com/office/officeart/2018/2/layout/IconVerticalSolidList"/>
    <dgm:cxn modelId="{78D70A22-348C-41A7-AC50-71AC95D54493}" type="presParOf" srcId="{45AB712A-8FE0-4F53-B6D3-DCD90A565D8A}" destId="{5DA9B13C-7214-4620-8E12-0DF65908521B}" srcOrd="0" destOrd="0" presId="urn:microsoft.com/office/officeart/2018/2/layout/IconVerticalSolidList"/>
    <dgm:cxn modelId="{30F1B8E2-C7A1-4ADC-AB4E-B95709F86CC5}" type="presParOf" srcId="{45AB712A-8FE0-4F53-B6D3-DCD90A565D8A}" destId="{726A8EDD-26D8-4352-A099-9B8BCFD0C187}" srcOrd="1" destOrd="0" presId="urn:microsoft.com/office/officeart/2018/2/layout/IconVerticalSolidList"/>
    <dgm:cxn modelId="{393AB81E-56E7-4FCD-946E-C68C15CB3329}" type="presParOf" srcId="{45AB712A-8FE0-4F53-B6D3-DCD90A565D8A}" destId="{3628B7EC-8A3B-4228-A532-9A47D8824469}" srcOrd="2" destOrd="0" presId="urn:microsoft.com/office/officeart/2018/2/layout/IconVerticalSolidList"/>
    <dgm:cxn modelId="{BD7DE8D1-140F-4FB4-B92F-E5C9CCA84ED7}" type="presParOf" srcId="{45AB712A-8FE0-4F53-B6D3-DCD90A565D8A}" destId="{E4041EF6-5958-4A8C-9321-B392309A5879}" srcOrd="3" destOrd="0" presId="urn:microsoft.com/office/officeart/2018/2/layout/IconVerticalSolidList"/>
    <dgm:cxn modelId="{BB619885-7118-456D-8B96-66DF3C005D81}" type="presParOf" srcId="{A97F5ED4-A4E0-443F-8AF5-EAD7B0D852DC}" destId="{06B7A835-CD0C-40E3-B13C-9DF68B08B5DB}" srcOrd="1" destOrd="0" presId="urn:microsoft.com/office/officeart/2018/2/layout/IconVerticalSolidList"/>
    <dgm:cxn modelId="{337283DE-97C1-47D1-8134-EDD649B345A7}" type="presParOf" srcId="{A97F5ED4-A4E0-443F-8AF5-EAD7B0D852DC}" destId="{75E1A473-A849-41DE-B77C-620EFC77A848}" srcOrd="2" destOrd="0" presId="urn:microsoft.com/office/officeart/2018/2/layout/IconVerticalSolidList"/>
    <dgm:cxn modelId="{0A6521BA-FF88-4ABF-AB6B-84ABB93CB381}" type="presParOf" srcId="{75E1A473-A849-41DE-B77C-620EFC77A848}" destId="{3DAAB68B-DFEF-4AE8-8015-FE05C891AECB}" srcOrd="0" destOrd="0" presId="urn:microsoft.com/office/officeart/2018/2/layout/IconVerticalSolidList"/>
    <dgm:cxn modelId="{0351EC76-4730-4CEC-B008-A8B58BCF34E4}" type="presParOf" srcId="{75E1A473-A849-41DE-B77C-620EFC77A848}" destId="{01C19D1F-A18D-4266-81B4-F6316BCCD28F}" srcOrd="1" destOrd="0" presId="urn:microsoft.com/office/officeart/2018/2/layout/IconVerticalSolidList"/>
    <dgm:cxn modelId="{E0DFCFE9-7701-4A60-B9D9-762018FC8DD5}" type="presParOf" srcId="{75E1A473-A849-41DE-B77C-620EFC77A848}" destId="{28F0E295-ABDB-46D6-8B16-BB4BC157D232}" srcOrd="2" destOrd="0" presId="urn:microsoft.com/office/officeart/2018/2/layout/IconVerticalSolidList"/>
    <dgm:cxn modelId="{DABAA83D-D5A6-4F3A-B60F-3B35C4B97E62}" type="presParOf" srcId="{75E1A473-A849-41DE-B77C-620EFC77A848}" destId="{EF1BCCF2-615C-4B0F-87B7-FD267F73E2A6}" srcOrd="3" destOrd="0" presId="urn:microsoft.com/office/officeart/2018/2/layout/IconVerticalSolidList"/>
    <dgm:cxn modelId="{61ECABDF-45E3-4351-B9DA-3D2017285DF2}" type="presParOf" srcId="{A97F5ED4-A4E0-443F-8AF5-EAD7B0D852DC}" destId="{89D12786-02E1-4DED-BFB8-1AE960F2DFA4}" srcOrd="3" destOrd="0" presId="urn:microsoft.com/office/officeart/2018/2/layout/IconVerticalSolidList"/>
    <dgm:cxn modelId="{2A3DC56A-BE6F-4667-9FC2-F8EF7C43C21B}" type="presParOf" srcId="{A97F5ED4-A4E0-443F-8AF5-EAD7B0D852DC}" destId="{02549C0A-857D-4BDF-B001-A3FDA0A82ED6}" srcOrd="4" destOrd="0" presId="urn:microsoft.com/office/officeart/2018/2/layout/IconVerticalSolidList"/>
    <dgm:cxn modelId="{83C9B95E-5EC7-4B83-803B-C5C41E52A141}" type="presParOf" srcId="{02549C0A-857D-4BDF-B001-A3FDA0A82ED6}" destId="{2D749D8B-52C8-4FCF-924D-611AF88ED344}" srcOrd="0" destOrd="0" presId="urn:microsoft.com/office/officeart/2018/2/layout/IconVerticalSolidList"/>
    <dgm:cxn modelId="{7559FD29-1CA6-47FE-A642-807BFAFD68BD}" type="presParOf" srcId="{02549C0A-857D-4BDF-B001-A3FDA0A82ED6}" destId="{E850D638-CBAC-446F-B9D8-8F83DE315145}" srcOrd="1" destOrd="0" presId="urn:microsoft.com/office/officeart/2018/2/layout/IconVerticalSolidList"/>
    <dgm:cxn modelId="{5322F03F-8A9D-4B44-A7E7-2288E5E2AA98}" type="presParOf" srcId="{02549C0A-857D-4BDF-B001-A3FDA0A82ED6}" destId="{A70F0B56-D021-47AF-83D0-E36418E7712E}" srcOrd="2" destOrd="0" presId="urn:microsoft.com/office/officeart/2018/2/layout/IconVerticalSolidList"/>
    <dgm:cxn modelId="{E4BD8220-9D4A-4855-83E9-A95632552E61}" type="presParOf" srcId="{02549C0A-857D-4BDF-B001-A3FDA0A82ED6}" destId="{E5B5DB61-8001-44DB-AE02-214F44CE9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4653E-47C9-4C13-80E9-13F98D76A320}">
      <dsp:nvSpPr>
        <dsp:cNvPr id="0" name=""/>
        <dsp:cNvSpPr/>
      </dsp:nvSpPr>
      <dsp:spPr>
        <a:xfrm>
          <a:off x="668625" y="445468"/>
          <a:ext cx="719085" cy="719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2ABE4-8A62-4593-BCDF-7302F6007B2D}">
      <dsp:nvSpPr>
        <dsp:cNvPr id="0" name=""/>
        <dsp:cNvSpPr/>
      </dsp:nvSpPr>
      <dsp:spPr>
        <a:xfrm>
          <a:off x="902" y="1280693"/>
          <a:ext cx="2054531" cy="34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solidFill>
                <a:schemeClr val="bg1"/>
              </a:solidFill>
            </a:rPr>
            <a:t>Predicting</a:t>
          </a:r>
        </a:p>
      </dsp:txBody>
      <dsp:txXfrm>
        <a:off x="902" y="1280693"/>
        <a:ext cx="2054531" cy="346702"/>
      </dsp:txXfrm>
    </dsp:sp>
    <dsp:sp modelId="{AC045740-FB66-413B-B4F3-1852AF08D763}">
      <dsp:nvSpPr>
        <dsp:cNvPr id="0" name=""/>
        <dsp:cNvSpPr/>
      </dsp:nvSpPr>
      <dsp:spPr>
        <a:xfrm>
          <a:off x="902" y="1885646"/>
          <a:ext cx="2054531" cy="1464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Predicting MLB Postseason Contenders</a:t>
          </a:r>
          <a:br>
            <a:rPr lang="en-US" sz="1700" kern="1200" dirty="0">
              <a:solidFill>
                <a:schemeClr val="bg1"/>
              </a:solidFill>
            </a:rPr>
          </a:br>
          <a:endParaRPr lang="en-US" sz="1700" kern="1200" dirty="0">
            <a:solidFill>
              <a:schemeClr val="bg1"/>
            </a:solidFill>
          </a:endParaRPr>
        </a:p>
      </dsp:txBody>
      <dsp:txXfrm>
        <a:off x="902" y="1885646"/>
        <a:ext cx="2054531" cy="1464975"/>
      </dsp:txXfrm>
    </dsp:sp>
    <dsp:sp modelId="{7F68ED41-31AA-420A-B162-A1E8B5588857}">
      <dsp:nvSpPr>
        <dsp:cNvPr id="0" name=""/>
        <dsp:cNvSpPr/>
      </dsp:nvSpPr>
      <dsp:spPr>
        <a:xfrm>
          <a:off x="3171592" y="445468"/>
          <a:ext cx="719085" cy="719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BB5ABC-B029-47C5-ACC2-25840C07FF42}">
      <dsp:nvSpPr>
        <dsp:cNvPr id="0" name=""/>
        <dsp:cNvSpPr/>
      </dsp:nvSpPr>
      <dsp:spPr>
        <a:xfrm>
          <a:off x="2503855" y="1280693"/>
          <a:ext cx="2054531" cy="34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solidFill>
                <a:schemeClr val="bg1"/>
              </a:solidFill>
            </a:rPr>
            <a:t>Using</a:t>
          </a:r>
        </a:p>
      </dsp:txBody>
      <dsp:txXfrm>
        <a:off x="2503855" y="1280693"/>
        <a:ext cx="2054531" cy="346702"/>
      </dsp:txXfrm>
    </dsp:sp>
    <dsp:sp modelId="{B75AD752-1BC5-4905-AFD3-AF01D768B480}">
      <dsp:nvSpPr>
        <dsp:cNvPr id="0" name=""/>
        <dsp:cNvSpPr/>
      </dsp:nvSpPr>
      <dsp:spPr>
        <a:xfrm>
          <a:off x="2503855" y="1885646"/>
          <a:ext cx="2054531" cy="1464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Using Machine Learning and Hyperparameter Tuning</a:t>
          </a:r>
          <a:br>
            <a:rPr lang="en-US" sz="2000" kern="1200" dirty="0">
              <a:solidFill>
                <a:schemeClr val="bg1"/>
              </a:solidFill>
            </a:rPr>
          </a:br>
          <a:endParaRPr lang="en-US" sz="2000" kern="1200" dirty="0">
            <a:solidFill>
              <a:schemeClr val="bg1"/>
            </a:solidFill>
          </a:endParaRPr>
        </a:p>
      </dsp:txBody>
      <dsp:txXfrm>
        <a:off x="2503855" y="1885646"/>
        <a:ext cx="2054531" cy="1464975"/>
      </dsp:txXfrm>
    </dsp:sp>
    <dsp:sp modelId="{EDC47CDF-25CF-4DAB-B885-FF5CE52F1C11}">
      <dsp:nvSpPr>
        <dsp:cNvPr id="0" name=""/>
        <dsp:cNvSpPr/>
      </dsp:nvSpPr>
      <dsp:spPr>
        <a:xfrm>
          <a:off x="5855566" y="441565"/>
          <a:ext cx="719085" cy="719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C429C-35A3-4648-9009-062EFCF6F766}">
      <dsp:nvSpPr>
        <dsp:cNvPr id="0" name=""/>
        <dsp:cNvSpPr/>
      </dsp:nvSpPr>
      <dsp:spPr>
        <a:xfrm>
          <a:off x="5187844" y="1276790"/>
          <a:ext cx="2054531" cy="34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solidFill>
                <a:schemeClr val="bg1"/>
              </a:solidFill>
            </a:rPr>
            <a:t>Presenting</a:t>
          </a:r>
        </a:p>
      </dsp:txBody>
      <dsp:txXfrm>
        <a:off x="5187844" y="1276790"/>
        <a:ext cx="2054531" cy="346702"/>
      </dsp:txXfrm>
    </dsp:sp>
    <dsp:sp modelId="{46915468-F1AD-4D3F-8E89-6BF0D4F7B6F3}">
      <dsp:nvSpPr>
        <dsp:cNvPr id="0" name=""/>
        <dsp:cNvSpPr/>
      </dsp:nvSpPr>
      <dsp:spPr>
        <a:xfrm>
          <a:off x="4829051" y="1876113"/>
          <a:ext cx="2772117" cy="148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Presenting a code-driven solution for predicting MLB postseason contenders based on team performance data.</a:t>
          </a:r>
        </a:p>
      </dsp:txBody>
      <dsp:txXfrm>
        <a:off x="4829051" y="1876113"/>
        <a:ext cx="2772117" cy="1480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473FA-CE17-464D-9BB3-7396D8A38CC0}">
      <dsp:nvSpPr>
        <dsp:cNvPr id="0" name=""/>
        <dsp:cNvSpPr/>
      </dsp:nvSpPr>
      <dsp:spPr>
        <a:xfrm>
          <a:off x="560550"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F06A1-52E6-42C8-93FA-28E116E53655}">
      <dsp:nvSpPr>
        <dsp:cNvPr id="0" name=""/>
        <dsp:cNvSpPr/>
      </dsp:nvSpPr>
      <dsp:spPr>
        <a:xfrm>
          <a:off x="776954" y="495387"/>
          <a:ext cx="582626" cy="582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5D414C-B96B-4ED3-BA34-9C6C7BB4AF95}">
      <dsp:nvSpPr>
        <dsp:cNvPr id="0" name=""/>
        <dsp:cNvSpPr/>
      </dsp:nvSpPr>
      <dsp:spPr>
        <a:xfrm>
          <a:off x="820"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To determine which Major League Baseball teams would make it to the playoffs. </a:t>
          </a:r>
        </a:p>
      </dsp:txBody>
      <dsp:txXfrm>
        <a:off x="820" y="1610702"/>
        <a:ext cx="2134894" cy="1788616"/>
      </dsp:txXfrm>
    </dsp:sp>
    <dsp:sp modelId="{44C9208E-AADB-4882-9818-E9384481643E}">
      <dsp:nvSpPr>
        <dsp:cNvPr id="0" name=""/>
        <dsp:cNvSpPr/>
      </dsp:nvSpPr>
      <dsp:spPr>
        <a:xfrm>
          <a:off x="2986758"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18AE4-A484-4077-8229-7C7308D2D83E}">
      <dsp:nvSpPr>
        <dsp:cNvPr id="0" name=""/>
        <dsp:cNvSpPr/>
      </dsp:nvSpPr>
      <dsp:spPr>
        <a:xfrm>
          <a:off x="3203163" y="495387"/>
          <a:ext cx="582626" cy="582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3890C4-421E-4F6B-9030-5B4CB573E256}">
      <dsp:nvSpPr>
        <dsp:cNvPr id="0" name=""/>
        <dsp:cNvSpPr/>
      </dsp:nvSpPr>
      <dsp:spPr>
        <a:xfrm>
          <a:off x="2427029"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Develop an optimized neural network model for predictive analysis </a:t>
          </a:r>
        </a:p>
      </dsp:txBody>
      <dsp:txXfrm>
        <a:off x="2427029" y="1610702"/>
        <a:ext cx="2134894" cy="1788616"/>
      </dsp:txXfrm>
    </dsp:sp>
    <dsp:sp modelId="{28A26CE2-1B80-4039-886E-B6AB5C0BA760}">
      <dsp:nvSpPr>
        <dsp:cNvPr id="0" name=""/>
        <dsp:cNvSpPr/>
      </dsp:nvSpPr>
      <dsp:spPr>
        <a:xfrm>
          <a:off x="5412967"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E1EA69-D3D9-4F18-8519-21E3456D62A9}">
      <dsp:nvSpPr>
        <dsp:cNvPr id="0" name=""/>
        <dsp:cNvSpPr/>
      </dsp:nvSpPr>
      <dsp:spPr>
        <a:xfrm>
          <a:off x="5629371" y="495387"/>
          <a:ext cx="582626" cy="582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EB8C2C-5611-4BF5-AE85-B9D8D3996420}">
      <dsp:nvSpPr>
        <dsp:cNvPr id="0" name=""/>
        <dsp:cNvSpPr/>
      </dsp:nvSpPr>
      <dsp:spPr>
        <a:xfrm>
          <a:off x="4853237"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Visualization and Interpretation of Major League Baseball Data</a:t>
          </a:r>
        </a:p>
      </dsp:txBody>
      <dsp:txXfrm>
        <a:off x="4853237" y="1610702"/>
        <a:ext cx="2134894" cy="1788616"/>
      </dsp:txXfrm>
    </dsp:sp>
    <dsp:sp modelId="{ECCAAD08-4362-44FA-B8B4-49FEFC906A0D}">
      <dsp:nvSpPr>
        <dsp:cNvPr id="0" name=""/>
        <dsp:cNvSpPr/>
      </dsp:nvSpPr>
      <dsp:spPr>
        <a:xfrm>
          <a:off x="7839175"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6E9A8B-7AA0-45CC-B5DF-BE1C88AE6309}">
      <dsp:nvSpPr>
        <dsp:cNvPr id="0" name=""/>
        <dsp:cNvSpPr/>
      </dsp:nvSpPr>
      <dsp:spPr>
        <a:xfrm>
          <a:off x="8055579" y="495387"/>
          <a:ext cx="582626" cy="5826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8D941-4933-4D2C-B717-F67AB53C13F5}">
      <dsp:nvSpPr>
        <dsp:cNvPr id="0" name=""/>
        <dsp:cNvSpPr/>
      </dsp:nvSpPr>
      <dsp:spPr>
        <a:xfrm>
          <a:off x="7279445"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Analysis of Machine Learning model </a:t>
          </a:r>
        </a:p>
      </dsp:txBody>
      <dsp:txXfrm>
        <a:off x="7279445" y="1610702"/>
        <a:ext cx="2134894" cy="1788616"/>
      </dsp:txXfrm>
    </dsp:sp>
    <dsp:sp modelId="{B1CC2BE4-9228-4A4F-ADF7-DF37C8075BEB}">
      <dsp:nvSpPr>
        <dsp:cNvPr id="0" name=""/>
        <dsp:cNvSpPr/>
      </dsp:nvSpPr>
      <dsp:spPr>
        <a:xfrm>
          <a:off x="10265384"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5FCAFE-0248-4691-8ADD-2C0D0330F41E}">
      <dsp:nvSpPr>
        <dsp:cNvPr id="0" name=""/>
        <dsp:cNvSpPr/>
      </dsp:nvSpPr>
      <dsp:spPr>
        <a:xfrm>
          <a:off x="10481788" y="495387"/>
          <a:ext cx="582626" cy="5826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5C3465-1DD1-4BF9-B13E-3B86E9E9A513}">
      <dsp:nvSpPr>
        <dsp:cNvPr id="0" name=""/>
        <dsp:cNvSpPr/>
      </dsp:nvSpPr>
      <dsp:spPr>
        <a:xfrm>
          <a:off x="9705654"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i="0" kern="1200" dirty="0">
              <a:effectLst/>
              <a:latin typeface="Söhne"/>
            </a:rPr>
            <a:t>Presenting a code-driven solution for optimizing the divisional alignment of sports teams to minimize travel distances.</a:t>
          </a:r>
          <a:endParaRPr lang="en-US" sz="2000" kern="1200" dirty="0"/>
        </a:p>
      </dsp:txBody>
      <dsp:txXfrm>
        <a:off x="9705654" y="1610702"/>
        <a:ext cx="2134894" cy="1788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850FC-7F82-4FE9-88A7-5F1CBCAE4174}">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CC684-806B-4995-8925-53AF1B0B40E4}">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93E1C5-F56B-491D-98B9-68F5886431E5}">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a:t>Dataset Description: 2015 - 2022</a:t>
          </a:r>
        </a:p>
      </dsp:txBody>
      <dsp:txXfrm>
        <a:off x="1553633" y="574"/>
        <a:ext cx="5458736" cy="1345137"/>
      </dsp:txXfrm>
    </dsp:sp>
    <dsp:sp modelId="{E684511A-B692-42A8-8FED-8F5BDEDC4632}">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14078C-5A5B-43E0-883F-2BEBDA4B92D8}">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3F9DE8-EEC3-490F-81A8-4DEA86AD4687}">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dirty="0"/>
            <a:t>Variables and Features - Home Runs, At Bats, Stolen Bases, Defensive Efficiency, Earned Runs etc.</a:t>
          </a:r>
        </a:p>
      </dsp:txBody>
      <dsp:txXfrm>
        <a:off x="1553633" y="1681996"/>
        <a:ext cx="5458736" cy="1345137"/>
      </dsp:txXfrm>
    </dsp:sp>
    <dsp:sp modelId="{3A6D4FE4-6B62-4D2D-8302-932EEC05A881}">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E583F-1FBA-487C-892F-977C535126DD}">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F9C31E-08C5-408F-8FD2-FECCE00B8627}">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a:t>Data Source: </a:t>
          </a:r>
          <a:r>
            <a:rPr lang="en-US" sz="2400" u="sng" kern="1200"/>
            <a:t>baseball-reference.com </a:t>
          </a:r>
        </a:p>
      </dsp:txBody>
      <dsp:txXfrm>
        <a:off x="1553633" y="3363418"/>
        <a:ext cx="5458736" cy="13451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5219C-BEAC-44F9-8F8D-1EFCF3C7733C}">
      <dsp:nvSpPr>
        <dsp:cNvPr id="0" name=""/>
        <dsp:cNvSpPr/>
      </dsp:nvSpPr>
      <dsp:spPr>
        <a:xfrm>
          <a:off x="12349"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kern="1200" dirty="0"/>
            <a:t>Feature Selection</a:t>
          </a:r>
          <a:endParaRPr lang="en-US" sz="1800" kern="1200" dirty="0"/>
        </a:p>
      </dsp:txBody>
      <dsp:txXfrm>
        <a:off x="12349" y="1548740"/>
        <a:ext cx="2420094" cy="1742468"/>
      </dsp:txXfrm>
    </dsp:sp>
    <dsp:sp modelId="{AB22BC83-2172-4778-9B14-8AF6CDB96A43}">
      <dsp:nvSpPr>
        <dsp:cNvPr id="0" name=""/>
        <dsp:cNvSpPr/>
      </dsp:nvSpPr>
      <dsp:spPr>
        <a:xfrm>
          <a:off x="200" y="387094"/>
          <a:ext cx="2420094" cy="1161645"/>
        </a:xfrm>
        <a:prstGeom prst="rect">
          <a:avLst/>
        </a:prstGeom>
        <a:no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endParaRPr lang="en-US" sz="6400" kern="1200" dirty="0"/>
        </a:p>
      </dsp:txBody>
      <dsp:txXfrm>
        <a:off x="200" y="387094"/>
        <a:ext cx="2420094" cy="1161645"/>
      </dsp:txXfrm>
    </dsp:sp>
    <dsp:sp modelId="{DE7E89CA-BA48-4542-A631-B4502FB0A34E}">
      <dsp:nvSpPr>
        <dsp:cNvPr id="0" name=""/>
        <dsp:cNvSpPr/>
      </dsp:nvSpPr>
      <dsp:spPr>
        <a:xfrm>
          <a:off x="2626051"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kern="1200"/>
            <a:t>P</a:t>
          </a:r>
          <a:r>
            <a:rPr lang="en-GB" sz="1800" b="0" i="0" kern="1200"/>
            <a:t>rocess of feature engineering - Transformations and new variables created.</a:t>
          </a:r>
          <a:endParaRPr lang="en-US" sz="1800" kern="1200"/>
        </a:p>
      </dsp:txBody>
      <dsp:txXfrm>
        <a:off x="2626051" y="1548740"/>
        <a:ext cx="2420094" cy="1742468"/>
      </dsp:txXfrm>
    </dsp:sp>
    <dsp:sp modelId="{FD184833-3BB9-4154-8298-BD156B534190}">
      <dsp:nvSpPr>
        <dsp:cNvPr id="0" name=""/>
        <dsp:cNvSpPr/>
      </dsp:nvSpPr>
      <dsp:spPr>
        <a:xfrm>
          <a:off x="2613902" y="387094"/>
          <a:ext cx="2420094" cy="1161645"/>
        </a:xfrm>
        <a:prstGeom prst="rect">
          <a:avLst/>
        </a:prstGeom>
        <a:no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2613902" y="387094"/>
        <a:ext cx="2420094" cy="1161645"/>
      </dsp:txXfrm>
    </dsp:sp>
    <dsp:sp modelId="{AF5434BB-0C3D-4BDD-8669-3530894AF4F1}">
      <dsp:nvSpPr>
        <dsp:cNvPr id="0" name=""/>
        <dsp:cNvSpPr/>
      </dsp:nvSpPr>
      <dsp:spPr>
        <a:xfrm>
          <a:off x="5239560"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b="0" i="0" kern="1200" dirty="0"/>
            <a:t>Importance of selecting meaningful features for accurate predictions.</a:t>
          </a:r>
          <a:endParaRPr lang="en-US" sz="1800" kern="1200" dirty="0"/>
        </a:p>
      </dsp:txBody>
      <dsp:txXfrm>
        <a:off x="5239560" y="1548740"/>
        <a:ext cx="2420094" cy="1742468"/>
      </dsp:txXfrm>
    </dsp:sp>
    <dsp:sp modelId="{2C74AF78-1DFB-44C4-AC4C-95738B8DB427}">
      <dsp:nvSpPr>
        <dsp:cNvPr id="0" name=""/>
        <dsp:cNvSpPr/>
      </dsp:nvSpPr>
      <dsp:spPr>
        <a:xfrm>
          <a:off x="5227798" y="387094"/>
          <a:ext cx="2420094" cy="1161645"/>
        </a:xfrm>
        <a:prstGeom prst="rect">
          <a:avLst/>
        </a:prstGeom>
        <a:solidFill>
          <a:schemeClr val="accent2">
            <a:lumMod val="60000"/>
            <a:lumOff val="40000"/>
          </a:schemeClr>
        </a:solid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5227798" y="387094"/>
        <a:ext cx="2420094" cy="1161645"/>
      </dsp:txXfrm>
    </dsp:sp>
    <dsp:sp modelId="{03EEB32C-BF33-498C-9343-D26AE9BE61E0}">
      <dsp:nvSpPr>
        <dsp:cNvPr id="0" name=""/>
        <dsp:cNvSpPr/>
      </dsp:nvSpPr>
      <dsp:spPr>
        <a:xfrm>
          <a:off x="7841507"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kern="1200" dirty="0"/>
            <a:t>Lagged Variables </a:t>
          </a:r>
        </a:p>
        <a:p>
          <a:pPr marL="0" lvl="0" indent="0" algn="l" defTabSz="800100">
            <a:lnSpc>
              <a:spcPct val="90000"/>
            </a:lnSpc>
            <a:spcBef>
              <a:spcPct val="0"/>
            </a:spcBef>
            <a:spcAft>
              <a:spcPct val="35000"/>
            </a:spcAft>
            <a:buNone/>
          </a:pPr>
          <a:r>
            <a:rPr lang="en-GB" sz="1800" kern="1200" dirty="0"/>
            <a:t>1. Player batting average</a:t>
          </a:r>
        </a:p>
        <a:p>
          <a:pPr marL="0" lvl="0" indent="0" algn="l" defTabSz="800100">
            <a:lnSpc>
              <a:spcPct val="90000"/>
            </a:lnSpc>
            <a:spcBef>
              <a:spcPct val="0"/>
            </a:spcBef>
            <a:spcAft>
              <a:spcPct val="35000"/>
            </a:spcAft>
            <a:buFont typeface="+mj-lt"/>
            <a:buNone/>
          </a:pPr>
          <a:r>
            <a:rPr lang="en-GB" sz="1800" kern="1200" dirty="0"/>
            <a:t>2. Pitcher earned run average</a:t>
          </a:r>
          <a:endParaRPr lang="en-US" sz="1800" kern="1200" dirty="0"/>
        </a:p>
      </dsp:txBody>
      <dsp:txXfrm>
        <a:off x="7841507" y="1548740"/>
        <a:ext cx="2420094" cy="1742468"/>
      </dsp:txXfrm>
    </dsp:sp>
    <dsp:sp modelId="{E6D9FB86-F9F1-4F81-A59B-DD2325F31857}">
      <dsp:nvSpPr>
        <dsp:cNvPr id="0" name=""/>
        <dsp:cNvSpPr/>
      </dsp:nvSpPr>
      <dsp:spPr>
        <a:xfrm>
          <a:off x="7841306" y="387094"/>
          <a:ext cx="2420094" cy="1161645"/>
        </a:xfrm>
        <a:prstGeom prst="rect">
          <a:avLst/>
        </a:prstGeom>
        <a:no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04</a:t>
          </a:r>
        </a:p>
      </dsp:txBody>
      <dsp:txXfrm>
        <a:off x="7841306" y="387094"/>
        <a:ext cx="2420094" cy="1161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9B13C-7214-4620-8E12-0DF65908521B}">
      <dsp:nvSpPr>
        <dsp:cNvPr id="0" name=""/>
        <dsp:cNvSpPr/>
      </dsp:nvSpPr>
      <dsp:spPr>
        <a:xfrm>
          <a:off x="0" y="333"/>
          <a:ext cx="10622836" cy="7814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6A8EDD-26D8-4352-A099-9B8BCFD0C187}">
      <dsp:nvSpPr>
        <dsp:cNvPr id="0" name=""/>
        <dsp:cNvSpPr/>
      </dsp:nvSpPr>
      <dsp:spPr>
        <a:xfrm>
          <a:off x="236379" y="176153"/>
          <a:ext cx="429780" cy="4297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041EF6-5958-4A8C-9321-B392309A5879}">
      <dsp:nvSpPr>
        <dsp:cNvPr id="0" name=""/>
        <dsp:cNvSpPr/>
      </dsp:nvSpPr>
      <dsp:spPr>
        <a:xfrm>
          <a:off x="902538" y="333"/>
          <a:ext cx="9720297" cy="781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700" tIns="82700" rIns="82700" bIns="82700" numCol="1" spcCol="1270" anchor="ctr" anchorCtr="0">
          <a:noAutofit/>
        </a:bodyPr>
        <a:lstStyle/>
        <a:p>
          <a:pPr marL="0" lvl="0" indent="0" algn="l" defTabSz="1111250">
            <a:lnSpc>
              <a:spcPct val="100000"/>
            </a:lnSpc>
            <a:spcBef>
              <a:spcPct val="0"/>
            </a:spcBef>
            <a:spcAft>
              <a:spcPct val="35000"/>
            </a:spcAft>
            <a:buNone/>
          </a:pPr>
          <a:r>
            <a:rPr lang="en-GB" sz="2500" kern="1200" dirty="0"/>
            <a:t>L</a:t>
          </a:r>
          <a:r>
            <a:rPr lang="en-GB" sz="2500" b="0" i="0" kern="1200" dirty="0"/>
            <a:t>imitations or challenges encountered during the project</a:t>
          </a:r>
          <a:endParaRPr lang="en-US" sz="2500" kern="1200" dirty="0"/>
        </a:p>
      </dsp:txBody>
      <dsp:txXfrm>
        <a:off x="902538" y="333"/>
        <a:ext cx="9720297" cy="781418"/>
      </dsp:txXfrm>
    </dsp:sp>
    <dsp:sp modelId="{3DAAB68B-DFEF-4AE8-8015-FE05C891AECB}">
      <dsp:nvSpPr>
        <dsp:cNvPr id="0" name=""/>
        <dsp:cNvSpPr/>
      </dsp:nvSpPr>
      <dsp:spPr>
        <a:xfrm>
          <a:off x="0" y="977107"/>
          <a:ext cx="10622836" cy="7814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19D1F-A18D-4266-81B4-F6316BCCD28F}">
      <dsp:nvSpPr>
        <dsp:cNvPr id="0" name=""/>
        <dsp:cNvSpPr/>
      </dsp:nvSpPr>
      <dsp:spPr>
        <a:xfrm>
          <a:off x="236379" y="1152926"/>
          <a:ext cx="429780" cy="4297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1BCCF2-615C-4B0F-87B7-FD267F73E2A6}">
      <dsp:nvSpPr>
        <dsp:cNvPr id="0" name=""/>
        <dsp:cNvSpPr/>
      </dsp:nvSpPr>
      <dsp:spPr>
        <a:xfrm>
          <a:off x="902538" y="977107"/>
          <a:ext cx="9720297" cy="781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700" tIns="82700" rIns="82700" bIns="82700" numCol="1" spcCol="1270" anchor="ctr" anchorCtr="0">
          <a:noAutofit/>
        </a:bodyPr>
        <a:lstStyle/>
        <a:p>
          <a:pPr marL="0" lvl="0" indent="0" algn="l" defTabSz="1111250">
            <a:lnSpc>
              <a:spcPct val="100000"/>
            </a:lnSpc>
            <a:spcBef>
              <a:spcPct val="0"/>
            </a:spcBef>
            <a:spcAft>
              <a:spcPct val="35000"/>
            </a:spcAft>
            <a:buNone/>
          </a:pPr>
          <a:r>
            <a:rPr lang="en-GB" sz="2500" kern="1200"/>
            <a:t>A</a:t>
          </a:r>
          <a:r>
            <a:rPr lang="en-GB" sz="2500" b="0" i="0" kern="1200"/>
            <a:t>reas for improvement and future research</a:t>
          </a:r>
          <a:endParaRPr lang="en-US" sz="2500" kern="1200"/>
        </a:p>
      </dsp:txBody>
      <dsp:txXfrm>
        <a:off x="902538" y="977107"/>
        <a:ext cx="9720297" cy="781418"/>
      </dsp:txXfrm>
    </dsp:sp>
    <dsp:sp modelId="{2D749D8B-52C8-4FCF-924D-611AF88ED344}">
      <dsp:nvSpPr>
        <dsp:cNvPr id="0" name=""/>
        <dsp:cNvSpPr/>
      </dsp:nvSpPr>
      <dsp:spPr>
        <a:xfrm>
          <a:off x="0" y="1953880"/>
          <a:ext cx="10622836" cy="7814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0D638-CBAC-446F-B9D8-8F83DE315145}">
      <dsp:nvSpPr>
        <dsp:cNvPr id="0" name=""/>
        <dsp:cNvSpPr/>
      </dsp:nvSpPr>
      <dsp:spPr>
        <a:xfrm>
          <a:off x="236379" y="2129699"/>
          <a:ext cx="429780" cy="4297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5DB61-8001-44DB-AE02-214F44CE92E9}">
      <dsp:nvSpPr>
        <dsp:cNvPr id="0" name=""/>
        <dsp:cNvSpPr/>
      </dsp:nvSpPr>
      <dsp:spPr>
        <a:xfrm>
          <a:off x="902538" y="1953880"/>
          <a:ext cx="9720297" cy="781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700" tIns="82700" rIns="82700" bIns="82700" numCol="1" spcCol="1270" anchor="ctr" anchorCtr="0">
          <a:noAutofit/>
        </a:bodyPr>
        <a:lstStyle/>
        <a:p>
          <a:pPr marL="0" lvl="0" indent="0" algn="l" defTabSz="1111250">
            <a:lnSpc>
              <a:spcPct val="100000"/>
            </a:lnSpc>
            <a:spcBef>
              <a:spcPct val="0"/>
            </a:spcBef>
            <a:spcAft>
              <a:spcPct val="35000"/>
            </a:spcAft>
            <a:buNone/>
          </a:pPr>
          <a:r>
            <a:rPr lang="en-GB" sz="2500" kern="1200" dirty="0"/>
            <a:t>A</a:t>
          </a:r>
          <a:r>
            <a:rPr lang="en-GB" sz="2500" b="0" i="0" kern="1200" dirty="0"/>
            <a:t>dditional data sources  - Enhance the accuracy of predictions</a:t>
          </a:r>
          <a:endParaRPr lang="en-US" sz="2500" kern="1200" dirty="0"/>
        </a:p>
      </dsp:txBody>
      <dsp:txXfrm>
        <a:off x="902538" y="1953880"/>
        <a:ext cx="9720297" cy="78141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9/19/2023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812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3028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9/19/2023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151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9/19/2023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309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9/19/2023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089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110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1546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356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0473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9/19/2023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5349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9/19/2023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9322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9/19/2023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0836880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33.png"/><Relationship Id="rId12" Type="http://schemas.openxmlformats.org/officeDocument/2006/relationships/image" Target="../media/image35.png"/><Relationship Id="rId17" Type="http://schemas.openxmlformats.org/officeDocument/2006/relationships/image" Target="../media/image47.png"/><Relationship Id="rId2" Type="http://schemas.openxmlformats.org/officeDocument/2006/relationships/video" Target="../media/media1.mp4"/><Relationship Id="rId16" Type="http://schemas.openxmlformats.org/officeDocument/2006/relationships/image" Target="../media/image46.png"/><Relationship Id="rId1" Type="http://schemas.microsoft.com/office/2007/relationships/media" Target="../media/media1.mp4"/><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44.png"/><Relationship Id="rId15" Type="http://schemas.openxmlformats.org/officeDocument/2006/relationships/image" Target="../media/image45.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32.png"/><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hoto of a baseball stadium filled with fans taken from behind home plate">
            <a:extLst>
              <a:ext uri="{FF2B5EF4-FFF2-40B4-BE49-F238E27FC236}">
                <a16:creationId xmlns:a16="http://schemas.microsoft.com/office/drawing/2014/main" id="{899D4A58-60C6-8884-2D02-E1F3BBEA4B5C}"/>
              </a:ext>
            </a:extLst>
          </p:cNvPr>
          <p:cNvPicPr>
            <a:picLocks noChangeAspect="1"/>
          </p:cNvPicPr>
          <p:nvPr/>
        </p:nvPicPr>
        <p:blipFill rotWithShape="1">
          <a:blip r:embed="rId2">
            <a:extLst>
              <a:ext uri="{28A0092B-C50C-407E-A947-70E740481C1C}">
                <a14:useLocalDpi xmlns:a14="http://schemas.microsoft.com/office/drawing/2010/main" val="0"/>
              </a:ext>
            </a:extLst>
          </a:blip>
          <a:srcRect l="9765" r="10336" b="20434"/>
          <a:stretch/>
        </p:blipFill>
        <p:spPr bwMode="auto">
          <a:xfrm>
            <a:off x="0" y="1"/>
            <a:ext cx="12258675" cy="6892272"/>
          </a:xfrm>
          <a:prstGeom prst="rect">
            <a:avLst/>
          </a:prstGeom>
          <a:noFill/>
          <a:ln>
            <a:noFill/>
          </a:ln>
        </p:spPr>
      </p:pic>
      <p:sp>
        <p:nvSpPr>
          <p:cNvPr id="2" name="Title 1">
            <a:extLst>
              <a:ext uri="{FF2B5EF4-FFF2-40B4-BE49-F238E27FC236}">
                <a16:creationId xmlns:a16="http://schemas.microsoft.com/office/drawing/2014/main" id="{C2F6799D-B3EF-EE19-773D-28D7E7952FCA}"/>
              </a:ext>
            </a:extLst>
          </p:cNvPr>
          <p:cNvSpPr>
            <a:spLocks noGrp="1"/>
          </p:cNvSpPr>
          <p:nvPr>
            <p:ph type="ctrTitle" idx="4294967295"/>
          </p:nvPr>
        </p:nvSpPr>
        <p:spPr>
          <a:xfrm>
            <a:off x="169733" y="893125"/>
            <a:ext cx="11852534" cy="1883990"/>
          </a:xfrm>
          <a:effectLst>
            <a:outerShdw blurRad="50800" dist="38100" dir="2700000" algn="tl" rotWithShape="0">
              <a:prstClr val="black">
                <a:alpha val="40000"/>
              </a:prstClr>
            </a:outerShdw>
          </a:effectLst>
        </p:spPr>
        <p:txBody>
          <a:bodyPr>
            <a:noAutofit/>
          </a:bodyPr>
          <a:lstStyle/>
          <a:p>
            <a:pPr algn="ctr"/>
            <a:r>
              <a:rPr lang="en-US" sz="4800" b="1" dirty="0">
                <a:solidFill>
                  <a:srgbClr val="FFC000"/>
                </a:solidFill>
                <a:effectLst>
                  <a:outerShdw blurRad="38100" dist="38100" dir="2700000" algn="tl">
                    <a:srgbClr val="000000">
                      <a:alpha val="43137"/>
                    </a:srgbClr>
                  </a:outerShdw>
                </a:effectLst>
              </a:rPr>
              <a:t>Predicting 2023 MLB Playoff Teams and </a:t>
            </a:r>
            <a:r>
              <a:rPr lang="en-US" sz="4800" b="1" dirty="0" err="1">
                <a:solidFill>
                  <a:srgbClr val="FFC000"/>
                </a:solidFill>
                <a:effectLst>
                  <a:outerShdw blurRad="38100" dist="38100" dir="2700000" algn="tl">
                    <a:srgbClr val="000000">
                      <a:alpha val="43137"/>
                    </a:srgbClr>
                  </a:outerShdw>
                </a:effectLst>
              </a:rPr>
              <a:t>mlb</a:t>
            </a:r>
            <a:r>
              <a:rPr lang="en-US" sz="4800" b="1" dirty="0">
                <a:solidFill>
                  <a:srgbClr val="FFC000"/>
                </a:solidFill>
                <a:effectLst>
                  <a:outerShdw blurRad="38100" dist="38100" dir="2700000" algn="tl">
                    <a:srgbClr val="000000">
                      <a:alpha val="43137"/>
                    </a:srgbClr>
                  </a:outerShdw>
                </a:effectLst>
              </a:rPr>
              <a:t> DIVISON realignment</a:t>
            </a:r>
            <a:br>
              <a:rPr lang="en-US" sz="4800" b="1" dirty="0">
                <a:solidFill>
                  <a:schemeClr val="bg1"/>
                </a:solidFill>
                <a:effectLst>
                  <a:outerShdw blurRad="38100" dist="38100" dir="2700000" algn="tl">
                    <a:srgbClr val="000000">
                      <a:alpha val="43137"/>
                    </a:srgbClr>
                  </a:outerShdw>
                </a:effectLst>
              </a:rPr>
            </a:br>
            <a:endParaRPr lang="en-US" sz="4800" b="1" dirty="0">
              <a:solidFill>
                <a:schemeClr val="bg1"/>
              </a:solidFill>
              <a:effectLst>
                <a:outerShdw blurRad="38100" dist="38100" dir="2700000" algn="tl">
                  <a:srgbClr val="000000">
                    <a:alpha val="43137"/>
                  </a:srgbClr>
                </a:outerShdw>
              </a:effectLst>
            </a:endParaRPr>
          </a:p>
        </p:txBody>
      </p:sp>
      <p:grpSp>
        <p:nvGrpSpPr>
          <p:cNvPr id="14" name="Group 13">
            <a:extLst>
              <a:ext uri="{FF2B5EF4-FFF2-40B4-BE49-F238E27FC236}">
                <a16:creationId xmlns:a16="http://schemas.microsoft.com/office/drawing/2014/main" id="{5B2107A8-0579-8184-8F4C-B325B3084EA3}"/>
              </a:ext>
            </a:extLst>
          </p:cNvPr>
          <p:cNvGrpSpPr/>
          <p:nvPr/>
        </p:nvGrpSpPr>
        <p:grpSpPr>
          <a:xfrm>
            <a:off x="3523638" y="3312181"/>
            <a:ext cx="1920467" cy="420624"/>
            <a:chOff x="3137916" y="2517853"/>
            <a:chExt cx="1920467" cy="420624"/>
          </a:xfrm>
        </p:grpSpPr>
        <p:sp>
          <p:nvSpPr>
            <p:cNvPr id="15" name="Subtitle 2">
              <a:extLst>
                <a:ext uri="{FF2B5EF4-FFF2-40B4-BE49-F238E27FC236}">
                  <a16:creationId xmlns:a16="http://schemas.microsoft.com/office/drawing/2014/main" id="{7CA6EE99-7DED-CFC6-AA66-1A5290A3B7AE}"/>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Adolfo Linarez</a:t>
              </a:r>
            </a:p>
          </p:txBody>
        </p:sp>
        <p:pic>
          <p:nvPicPr>
            <p:cNvPr id="16" name="Picture 15" descr="A red letter m on a yellow background&#10;&#10;Description automatically generated">
              <a:extLst>
                <a:ext uri="{FF2B5EF4-FFF2-40B4-BE49-F238E27FC236}">
                  <a16:creationId xmlns:a16="http://schemas.microsoft.com/office/drawing/2014/main" id="{A2747D9A-9F01-3262-1779-851B58BF8493}"/>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17" name="Group 16">
            <a:extLst>
              <a:ext uri="{FF2B5EF4-FFF2-40B4-BE49-F238E27FC236}">
                <a16:creationId xmlns:a16="http://schemas.microsoft.com/office/drawing/2014/main" id="{5CEF8F12-1E20-A260-1282-406A7F2CA3F0}"/>
              </a:ext>
            </a:extLst>
          </p:cNvPr>
          <p:cNvGrpSpPr/>
          <p:nvPr/>
        </p:nvGrpSpPr>
        <p:grpSpPr>
          <a:xfrm>
            <a:off x="3994674" y="4207207"/>
            <a:ext cx="1920467" cy="420624"/>
            <a:chOff x="3137916" y="2517853"/>
            <a:chExt cx="1920467" cy="420624"/>
          </a:xfrm>
        </p:grpSpPr>
        <p:sp>
          <p:nvSpPr>
            <p:cNvPr id="18" name="Subtitle 2">
              <a:extLst>
                <a:ext uri="{FF2B5EF4-FFF2-40B4-BE49-F238E27FC236}">
                  <a16:creationId xmlns:a16="http://schemas.microsoft.com/office/drawing/2014/main" id="{5FCFB4DF-DB6D-6B96-1591-36BE43329225}"/>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Lamin Barrow</a:t>
              </a:r>
            </a:p>
          </p:txBody>
        </p:sp>
        <p:pic>
          <p:nvPicPr>
            <p:cNvPr id="19" name="Picture 18" descr="A red letter m on a yellow background&#10;&#10;Description automatically generated">
              <a:extLst>
                <a:ext uri="{FF2B5EF4-FFF2-40B4-BE49-F238E27FC236}">
                  <a16:creationId xmlns:a16="http://schemas.microsoft.com/office/drawing/2014/main" id="{265F6CE3-8A4E-ECFD-C89D-7CDBBAF08B25}"/>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20" name="Group 19">
            <a:extLst>
              <a:ext uri="{FF2B5EF4-FFF2-40B4-BE49-F238E27FC236}">
                <a16:creationId xmlns:a16="http://schemas.microsoft.com/office/drawing/2014/main" id="{60415A2D-5C3C-DE33-3C4E-CB56F57B724D}"/>
              </a:ext>
            </a:extLst>
          </p:cNvPr>
          <p:cNvGrpSpPr/>
          <p:nvPr/>
        </p:nvGrpSpPr>
        <p:grpSpPr>
          <a:xfrm>
            <a:off x="6885979" y="4272566"/>
            <a:ext cx="1920467" cy="420624"/>
            <a:chOff x="3137916" y="2517853"/>
            <a:chExt cx="1920467" cy="420624"/>
          </a:xfrm>
        </p:grpSpPr>
        <p:sp>
          <p:nvSpPr>
            <p:cNvPr id="21" name="Subtitle 2">
              <a:extLst>
                <a:ext uri="{FF2B5EF4-FFF2-40B4-BE49-F238E27FC236}">
                  <a16:creationId xmlns:a16="http://schemas.microsoft.com/office/drawing/2014/main" id="{8D0DE5B2-243C-D2A7-68E3-C871E05DF7B8}"/>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Anna Garcia</a:t>
              </a:r>
            </a:p>
          </p:txBody>
        </p:sp>
        <p:pic>
          <p:nvPicPr>
            <p:cNvPr id="22" name="Picture 21" descr="A red letter m on a yellow background&#10;&#10;Description automatically generated">
              <a:extLst>
                <a:ext uri="{FF2B5EF4-FFF2-40B4-BE49-F238E27FC236}">
                  <a16:creationId xmlns:a16="http://schemas.microsoft.com/office/drawing/2014/main" id="{FEC2869A-C99A-779B-4C00-AE18FB00F9CC}"/>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26" name="Group 25">
            <a:extLst>
              <a:ext uri="{FF2B5EF4-FFF2-40B4-BE49-F238E27FC236}">
                <a16:creationId xmlns:a16="http://schemas.microsoft.com/office/drawing/2014/main" id="{D990A8CE-BA65-BC79-3A03-E4F053CA0E2A}"/>
              </a:ext>
            </a:extLst>
          </p:cNvPr>
          <p:cNvGrpSpPr/>
          <p:nvPr/>
        </p:nvGrpSpPr>
        <p:grpSpPr>
          <a:xfrm>
            <a:off x="7946620" y="3428340"/>
            <a:ext cx="1920467" cy="420624"/>
            <a:chOff x="3137916" y="2517853"/>
            <a:chExt cx="1920467" cy="420624"/>
          </a:xfrm>
        </p:grpSpPr>
        <p:sp>
          <p:nvSpPr>
            <p:cNvPr id="27" name="Subtitle 2">
              <a:extLst>
                <a:ext uri="{FF2B5EF4-FFF2-40B4-BE49-F238E27FC236}">
                  <a16:creationId xmlns:a16="http://schemas.microsoft.com/office/drawing/2014/main" id="{AF796612-064A-E355-4C70-7BB8397F7BA9}"/>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Nelson Linarez</a:t>
              </a:r>
            </a:p>
          </p:txBody>
        </p:sp>
        <p:pic>
          <p:nvPicPr>
            <p:cNvPr id="28" name="Picture 27" descr="A red letter m on a yellow background&#10;&#10;Description automatically generated">
              <a:extLst>
                <a:ext uri="{FF2B5EF4-FFF2-40B4-BE49-F238E27FC236}">
                  <a16:creationId xmlns:a16="http://schemas.microsoft.com/office/drawing/2014/main" id="{069DBA00-A460-C1C2-0699-273011B1800B}"/>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29" name="Group 28">
            <a:extLst>
              <a:ext uri="{FF2B5EF4-FFF2-40B4-BE49-F238E27FC236}">
                <a16:creationId xmlns:a16="http://schemas.microsoft.com/office/drawing/2014/main" id="{EF6163A4-AFD2-AB3F-9AA0-B5779AF10962}"/>
              </a:ext>
            </a:extLst>
          </p:cNvPr>
          <p:cNvGrpSpPr/>
          <p:nvPr/>
        </p:nvGrpSpPr>
        <p:grpSpPr>
          <a:xfrm>
            <a:off x="5792279" y="2944216"/>
            <a:ext cx="1920467" cy="420624"/>
            <a:chOff x="3137916" y="2517853"/>
            <a:chExt cx="1920467" cy="420624"/>
          </a:xfrm>
        </p:grpSpPr>
        <p:sp>
          <p:nvSpPr>
            <p:cNvPr id="30" name="Subtitle 2">
              <a:extLst>
                <a:ext uri="{FF2B5EF4-FFF2-40B4-BE49-F238E27FC236}">
                  <a16:creationId xmlns:a16="http://schemas.microsoft.com/office/drawing/2014/main" id="{963D8B7A-DCD0-3B61-8376-C882A0231882}"/>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Graham Jaeger</a:t>
              </a:r>
            </a:p>
          </p:txBody>
        </p:sp>
        <p:pic>
          <p:nvPicPr>
            <p:cNvPr id="31" name="Picture 30" descr="A red letter m on a yellow background&#10;&#10;Description automatically generated">
              <a:extLst>
                <a:ext uri="{FF2B5EF4-FFF2-40B4-BE49-F238E27FC236}">
                  <a16:creationId xmlns:a16="http://schemas.microsoft.com/office/drawing/2014/main" id="{00265135-4021-B9C3-3F01-C2F10674F480}"/>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spTree>
    <p:extLst>
      <p:ext uri="{BB962C8B-B14F-4D97-AF65-F5344CB8AC3E}">
        <p14:creationId xmlns:p14="http://schemas.microsoft.com/office/powerpoint/2010/main" val="2748974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Baseball Ball">
            <a:extLst>
              <a:ext uri="{FF2B5EF4-FFF2-40B4-BE49-F238E27FC236}">
                <a16:creationId xmlns:a16="http://schemas.microsoft.com/office/drawing/2014/main" id="{CE387594-BC61-8E94-3A11-36E4D9B67FB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4917" y="0"/>
            <a:ext cx="12191999" cy="6857990"/>
          </a:xfrm>
          <a:prstGeom prst="rect">
            <a:avLst/>
          </a:prstGeom>
        </p:spPr>
      </p:pic>
      <p:sp>
        <p:nvSpPr>
          <p:cNvPr id="5" name="Title 1">
            <a:extLst>
              <a:ext uri="{FF2B5EF4-FFF2-40B4-BE49-F238E27FC236}">
                <a16:creationId xmlns:a16="http://schemas.microsoft.com/office/drawing/2014/main" id="{49BF4B52-6BE6-CA77-5EEE-2AE2B179EAE2}"/>
              </a:ext>
            </a:extLst>
          </p:cNvPr>
          <p:cNvSpPr>
            <a:spLocks noGrp="1"/>
          </p:cNvSpPr>
          <p:nvPr>
            <p:ph type="title"/>
          </p:nvPr>
        </p:nvSpPr>
        <p:spPr>
          <a:xfrm>
            <a:off x="3199103" y="236599"/>
            <a:ext cx="5783957" cy="617645"/>
          </a:xfrm>
        </p:spPr>
        <p:txBody>
          <a:bodyPr>
            <a:normAutofit/>
          </a:bodyPr>
          <a:lstStyle/>
          <a:p>
            <a:pPr algn="just"/>
            <a:r>
              <a:rPr lang="en-US" sz="3200" dirty="0">
                <a:solidFill>
                  <a:schemeClr val="bg1"/>
                </a:solidFill>
              </a:rPr>
              <a:t>Predictive Performance </a:t>
            </a:r>
          </a:p>
        </p:txBody>
      </p:sp>
      <p:sp>
        <p:nvSpPr>
          <p:cNvPr id="6" name="Content Placeholder 2">
            <a:extLst>
              <a:ext uri="{FF2B5EF4-FFF2-40B4-BE49-F238E27FC236}">
                <a16:creationId xmlns:a16="http://schemas.microsoft.com/office/drawing/2014/main" id="{DD11910B-6B99-64AB-F9AC-8EEAE28BD20C}"/>
              </a:ext>
            </a:extLst>
          </p:cNvPr>
          <p:cNvSpPr>
            <a:spLocks noGrp="1"/>
          </p:cNvSpPr>
          <p:nvPr>
            <p:ph idx="1"/>
          </p:nvPr>
        </p:nvSpPr>
        <p:spPr>
          <a:xfrm>
            <a:off x="4545338" y="912559"/>
            <a:ext cx="3897242" cy="1188720"/>
          </a:xfrm>
        </p:spPr>
        <p:txBody>
          <a:bodyPr>
            <a:normAutofit/>
          </a:bodyPr>
          <a:lstStyle/>
          <a:p>
            <a:pPr marL="0" indent="0" algn="ctr">
              <a:buNone/>
            </a:pPr>
            <a:r>
              <a:rPr lang="en-US" sz="2000" dirty="0">
                <a:solidFill>
                  <a:schemeClr val="bg1"/>
                </a:solidFill>
              </a:rPr>
              <a:t>Model performance in predicting 2023 MLB playoff Teams</a:t>
            </a:r>
          </a:p>
          <a:p>
            <a:endParaRPr lang="en-US" dirty="0">
              <a:solidFill>
                <a:schemeClr val="bg1"/>
              </a:solidFill>
            </a:endParaRPr>
          </a:p>
        </p:txBody>
      </p:sp>
      <p:pic>
        <p:nvPicPr>
          <p:cNvPr id="9" name="Picture 8">
            <a:extLst>
              <a:ext uri="{FF2B5EF4-FFF2-40B4-BE49-F238E27FC236}">
                <a16:creationId xmlns:a16="http://schemas.microsoft.com/office/drawing/2014/main" id="{297B77CC-13BA-F04E-0A9E-564BA14092F5}"/>
              </a:ext>
            </a:extLst>
          </p:cNvPr>
          <p:cNvPicPr>
            <a:picLocks noChangeAspect="1"/>
          </p:cNvPicPr>
          <p:nvPr/>
        </p:nvPicPr>
        <p:blipFill>
          <a:blip r:embed="rId5">
            <a:alphaModFix amt="80000"/>
          </a:blip>
          <a:stretch>
            <a:fillRect/>
          </a:stretch>
        </p:blipFill>
        <p:spPr>
          <a:xfrm>
            <a:off x="4504268" y="1652000"/>
            <a:ext cx="3897242" cy="4917279"/>
          </a:xfrm>
          <a:prstGeom prst="rect">
            <a:avLst/>
          </a:prstGeom>
        </p:spPr>
      </p:pic>
      <p:sp>
        <p:nvSpPr>
          <p:cNvPr id="11" name="Title 1">
            <a:extLst>
              <a:ext uri="{FF2B5EF4-FFF2-40B4-BE49-F238E27FC236}">
                <a16:creationId xmlns:a16="http://schemas.microsoft.com/office/drawing/2014/main" id="{CAC1926E-EB10-DC80-7CB4-B980F355AC8C}"/>
              </a:ext>
            </a:extLst>
          </p:cNvPr>
          <p:cNvSpPr txBox="1">
            <a:spLocks/>
          </p:cNvSpPr>
          <p:nvPr/>
        </p:nvSpPr>
        <p:spPr>
          <a:xfrm>
            <a:off x="214819" y="3801818"/>
            <a:ext cx="5783957" cy="61764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dirty="0">
                <a:solidFill>
                  <a:schemeClr val="bg1"/>
                </a:solidFill>
              </a:rPr>
              <a:t>national League Teams</a:t>
            </a:r>
          </a:p>
        </p:txBody>
      </p:sp>
      <p:pic>
        <p:nvPicPr>
          <p:cNvPr id="24" name="Picture 4" descr="Texas Rangers Logo ">
            <a:extLst>
              <a:ext uri="{FF2B5EF4-FFF2-40B4-BE49-F238E27FC236}">
                <a16:creationId xmlns:a16="http://schemas.microsoft.com/office/drawing/2014/main" id="{8E54D468-AC3F-B107-7779-0FFD081F0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808" y="168095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Seattle Mariners Logo">
            <a:extLst>
              <a:ext uri="{FF2B5EF4-FFF2-40B4-BE49-F238E27FC236}">
                <a16:creationId xmlns:a16="http://schemas.microsoft.com/office/drawing/2014/main" id="{37CEDEA2-4AEC-0BDC-AD9F-5642911383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1538" y="1691953"/>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New York Yankees Logo">
            <a:extLst>
              <a:ext uri="{FF2B5EF4-FFF2-40B4-BE49-F238E27FC236}">
                <a16:creationId xmlns:a16="http://schemas.microsoft.com/office/drawing/2014/main" id="{5DCAB52A-FDFF-34E5-AAD4-9B2FAC76AE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6268" y="1707048"/>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Houston Astros Logo">
            <a:extLst>
              <a:ext uri="{FF2B5EF4-FFF2-40B4-BE49-F238E27FC236}">
                <a16:creationId xmlns:a16="http://schemas.microsoft.com/office/drawing/2014/main" id="{D284A452-2030-2EE0-3649-300AEF3D2B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749" y="2732453"/>
            <a:ext cx="1143000" cy="11732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Minnesota Twins Logo ">
            <a:extLst>
              <a:ext uri="{FF2B5EF4-FFF2-40B4-BE49-F238E27FC236}">
                <a16:creationId xmlns:a16="http://schemas.microsoft.com/office/drawing/2014/main" id="{81059291-8937-8E92-9564-300EFF652D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8479" y="277833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Baltimore Orioles Logo">
            <a:extLst>
              <a:ext uri="{FF2B5EF4-FFF2-40B4-BE49-F238E27FC236}">
                <a16:creationId xmlns:a16="http://schemas.microsoft.com/office/drawing/2014/main" id="{4ECFAD36-E1C2-76B9-B797-53FBC15F87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9317" y="2748055"/>
            <a:ext cx="1143000" cy="117327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icago Cubs Logo">
            <a:extLst>
              <a:ext uri="{FF2B5EF4-FFF2-40B4-BE49-F238E27FC236}">
                <a16:creationId xmlns:a16="http://schemas.microsoft.com/office/drawing/2014/main" id="{63D15191-F3DA-37A7-E306-736B29EAA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259" y="4322095"/>
            <a:ext cx="1113503"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Los Angeles Dodgers Logo">
            <a:extLst>
              <a:ext uri="{FF2B5EF4-FFF2-40B4-BE49-F238E27FC236}">
                <a16:creationId xmlns:a16="http://schemas.microsoft.com/office/drawing/2014/main" id="{1AA34E7B-5987-6BB3-6637-FD16DB606F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8479" y="432209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Arizona Diamondbacks Logo">
            <a:extLst>
              <a:ext uri="{FF2B5EF4-FFF2-40B4-BE49-F238E27FC236}">
                <a16:creationId xmlns:a16="http://schemas.microsoft.com/office/drawing/2014/main" id="{C344C495-CFD1-C8CD-E7D2-0C871B92F3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557" y="5465095"/>
            <a:ext cx="1113503"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 red and blue logo&#10;&#10;Description automatically generated">
            <a:extLst>
              <a:ext uri="{FF2B5EF4-FFF2-40B4-BE49-F238E27FC236}">
                <a16:creationId xmlns:a16="http://schemas.microsoft.com/office/drawing/2014/main" id="{21B8E89B-96C0-578E-1813-34B7C7257A0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55720" y="5465095"/>
            <a:ext cx="1143000" cy="1143000"/>
          </a:xfrm>
          <a:prstGeom prst="rect">
            <a:avLst/>
          </a:prstGeom>
        </p:spPr>
      </p:pic>
      <p:pic>
        <p:nvPicPr>
          <p:cNvPr id="34" name="Picture 33" descr="A pirate with red bandana and crossed bats&#10;&#10;Description automatically generated">
            <a:extLst>
              <a:ext uri="{FF2B5EF4-FFF2-40B4-BE49-F238E27FC236}">
                <a16:creationId xmlns:a16="http://schemas.microsoft.com/office/drawing/2014/main" id="{DA20B8C5-BDD0-D956-A2EC-0B65A52C6CD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44083" y="5465095"/>
            <a:ext cx="1143000" cy="1143000"/>
          </a:xfrm>
          <a:prstGeom prst="rect">
            <a:avLst/>
          </a:prstGeom>
        </p:spPr>
      </p:pic>
      <p:pic>
        <p:nvPicPr>
          <p:cNvPr id="35" name="Picture 34" descr="A blue and yellow logo&#10;&#10;Description automatically generated">
            <a:extLst>
              <a:ext uri="{FF2B5EF4-FFF2-40B4-BE49-F238E27FC236}">
                <a16:creationId xmlns:a16="http://schemas.microsoft.com/office/drawing/2014/main" id="{18EE2D86-4DCE-12D0-44A9-2ADB34E7A78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96025" y="4306691"/>
            <a:ext cx="1143000" cy="1143000"/>
          </a:xfrm>
          <a:prstGeom prst="rect">
            <a:avLst/>
          </a:prstGeom>
        </p:spPr>
      </p:pic>
      <p:sp>
        <p:nvSpPr>
          <p:cNvPr id="2" name="Title 1">
            <a:extLst>
              <a:ext uri="{FF2B5EF4-FFF2-40B4-BE49-F238E27FC236}">
                <a16:creationId xmlns:a16="http://schemas.microsoft.com/office/drawing/2014/main" id="{2DBFA757-F0F6-D8F4-506B-DB38902686A7}"/>
              </a:ext>
            </a:extLst>
          </p:cNvPr>
          <p:cNvSpPr txBox="1">
            <a:spLocks/>
          </p:cNvSpPr>
          <p:nvPr/>
        </p:nvSpPr>
        <p:spPr>
          <a:xfrm>
            <a:off x="237878" y="1084541"/>
            <a:ext cx="5783957" cy="61764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dirty="0">
                <a:solidFill>
                  <a:schemeClr val="bg1"/>
                </a:solidFill>
              </a:rPr>
              <a:t>American League Teams</a:t>
            </a:r>
          </a:p>
        </p:txBody>
      </p:sp>
      <p:pic>
        <p:nvPicPr>
          <p:cNvPr id="7" name="Picture 6" descr="A screenshot of a computer screen&#10;&#10;Description automatically generated">
            <a:extLst>
              <a:ext uri="{FF2B5EF4-FFF2-40B4-BE49-F238E27FC236}">
                <a16:creationId xmlns:a16="http://schemas.microsoft.com/office/drawing/2014/main" id="{6297A1AB-75F6-4B57-4FD9-5FAD51AB72AA}"/>
              </a:ext>
            </a:extLst>
          </p:cNvPr>
          <p:cNvPicPr>
            <a:picLocks noChangeAspect="1"/>
          </p:cNvPicPr>
          <p:nvPr/>
        </p:nvPicPr>
        <p:blipFill rotWithShape="1">
          <a:blip r:embed="rId18"/>
          <a:srcRect t="82" r="62811"/>
          <a:stretch/>
        </p:blipFill>
        <p:spPr>
          <a:xfrm>
            <a:off x="9516653" y="1636764"/>
            <a:ext cx="1543143" cy="4947749"/>
          </a:xfrm>
          <a:prstGeom prst="rect">
            <a:avLst/>
          </a:prstGeom>
        </p:spPr>
      </p:pic>
      <p:sp>
        <p:nvSpPr>
          <p:cNvPr id="8" name="Content Placeholder 2">
            <a:extLst>
              <a:ext uri="{FF2B5EF4-FFF2-40B4-BE49-F238E27FC236}">
                <a16:creationId xmlns:a16="http://schemas.microsoft.com/office/drawing/2014/main" id="{E5F9562E-C803-C472-98A1-5F91476754BC}"/>
              </a:ext>
            </a:extLst>
          </p:cNvPr>
          <p:cNvSpPr txBox="1">
            <a:spLocks/>
          </p:cNvSpPr>
          <p:nvPr/>
        </p:nvSpPr>
        <p:spPr>
          <a:xfrm>
            <a:off x="9102477" y="1198096"/>
            <a:ext cx="2561032" cy="617645"/>
          </a:xfrm>
          <a:prstGeom prst="rect">
            <a:avLst/>
          </a:prstGeom>
        </p:spPr>
        <p:txBody>
          <a:bodyPr vert="horz" lIns="91440" tIns="45720" rIns="91440" bIns="45720" rtlCol="0" anchor="ctr">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000" dirty="0">
                <a:solidFill>
                  <a:schemeClr val="bg1"/>
                </a:solidFill>
              </a:rPr>
              <a:t>Current MLB Standings</a:t>
            </a:r>
          </a:p>
          <a:p>
            <a:endParaRPr lang="en-US" dirty="0">
              <a:solidFill>
                <a:schemeClr val="bg1"/>
              </a:solidFill>
            </a:endParaRPr>
          </a:p>
        </p:txBody>
      </p:sp>
    </p:spTree>
    <p:extLst>
      <p:ext uri="{BB962C8B-B14F-4D97-AF65-F5344CB8AC3E}">
        <p14:creationId xmlns:p14="http://schemas.microsoft.com/office/powerpoint/2010/main" val="30372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united states of baseball&#10;&#10;Description automatically generated">
            <a:extLst>
              <a:ext uri="{FF2B5EF4-FFF2-40B4-BE49-F238E27FC236}">
                <a16:creationId xmlns:a16="http://schemas.microsoft.com/office/drawing/2014/main" id="{D7FA573C-2938-7C7F-4023-E8C437DE7DBD}"/>
              </a:ext>
            </a:extLst>
          </p:cNvPr>
          <p:cNvPicPr>
            <a:picLocks noChangeAspect="1"/>
          </p:cNvPicPr>
          <p:nvPr/>
        </p:nvPicPr>
        <p:blipFill>
          <a:blip r:embed="rId2"/>
          <a:stretch>
            <a:fillRect/>
          </a:stretch>
        </p:blipFill>
        <p:spPr>
          <a:xfrm>
            <a:off x="-1" y="-1"/>
            <a:ext cx="12192001" cy="6848203"/>
          </a:xfrm>
          <a:prstGeom prst="rect">
            <a:avLst/>
          </a:prstGeom>
        </p:spPr>
      </p:pic>
      <p:sp>
        <p:nvSpPr>
          <p:cNvPr id="8" name="Title 1">
            <a:extLst>
              <a:ext uri="{FF2B5EF4-FFF2-40B4-BE49-F238E27FC236}">
                <a16:creationId xmlns:a16="http://schemas.microsoft.com/office/drawing/2014/main" id="{7DD76BF0-49BA-8077-7B46-46E933713FE4}"/>
              </a:ext>
            </a:extLst>
          </p:cNvPr>
          <p:cNvSpPr txBox="1">
            <a:spLocks/>
          </p:cNvSpPr>
          <p:nvPr/>
        </p:nvSpPr>
        <p:spPr>
          <a:xfrm>
            <a:off x="224066" y="581438"/>
            <a:ext cx="11364960" cy="765313"/>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rgbClr val="FFC000"/>
                </a:solidFill>
                <a:effectLst>
                  <a:outerShdw blurRad="38100" dist="38100" dir="2700000" algn="tl">
                    <a:srgbClr val="000000">
                      <a:alpha val="43137"/>
                    </a:srgbClr>
                  </a:outerShdw>
                </a:effectLst>
              </a:rPr>
              <a:t>MLB Division Realignment</a:t>
            </a:r>
          </a:p>
        </p:txBody>
      </p:sp>
    </p:spTree>
    <p:extLst>
      <p:ext uri="{BB962C8B-B14F-4D97-AF65-F5344CB8AC3E}">
        <p14:creationId xmlns:p14="http://schemas.microsoft.com/office/powerpoint/2010/main" val="210224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1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48E59A37-13DB-1EF4-E84F-8FCE5F086504}"/>
              </a:ext>
            </a:extLst>
          </p:cNvPr>
          <p:cNvSpPr txBox="1"/>
          <p:nvPr/>
        </p:nvSpPr>
        <p:spPr>
          <a:xfrm>
            <a:off x="609906" y="702156"/>
            <a:ext cx="3568661" cy="1188720"/>
          </a:xfrm>
          <a:prstGeom prst="rect">
            <a:avLst/>
          </a:prstGeom>
        </p:spPr>
        <p:txBody>
          <a:bodyPr vert="horz" lIns="91440" tIns="45720" rIns="91440" bIns="45720" rtlCol="0" anchor="b">
            <a:normAutofit/>
          </a:bodyPr>
          <a:lstStyle/>
          <a:p>
            <a:pPr algn="ctr" defTabSz="457200">
              <a:lnSpc>
                <a:spcPct val="90000"/>
              </a:lnSpc>
              <a:spcBef>
                <a:spcPct val="0"/>
              </a:spcBef>
              <a:spcAft>
                <a:spcPts val="600"/>
              </a:spcAft>
            </a:pPr>
            <a:r>
              <a:rPr lang="en-US" sz="1500" b="0" i="0" kern="1200" cap="all" dirty="0">
                <a:solidFill>
                  <a:schemeClr val="tx1">
                    <a:lumMod val="75000"/>
                    <a:lumOff val="25000"/>
                  </a:schemeClr>
                </a:solidFill>
                <a:effectLst/>
                <a:latin typeface="+mj-lt"/>
                <a:ea typeface="+mj-ea"/>
                <a:cs typeface="+mj-cs"/>
              </a:rPr>
              <a:t>Presenting a code-driven solution for optimizing the divisional alignment of sports teams to minimize travel distances.</a:t>
            </a:r>
          </a:p>
        </p:txBody>
      </p:sp>
      <p:sp>
        <p:nvSpPr>
          <p:cNvPr id="25" name="Rectangle 1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88A60BAE-B176-8E94-057F-ED7BB1931F74}"/>
              </a:ext>
            </a:extLst>
          </p:cNvPr>
          <p:cNvSpPr txBox="1"/>
          <p:nvPr/>
        </p:nvSpPr>
        <p:spPr>
          <a:xfrm>
            <a:off x="609906" y="2340864"/>
            <a:ext cx="3568661" cy="3634486"/>
          </a:xfrm>
          <a:prstGeom prst="rect">
            <a:avLst/>
          </a:prstGeom>
        </p:spPr>
        <p:txBody>
          <a:bodyPr vert="horz" lIns="91440" tIns="45720" rIns="91440" bIns="45720" rtlCol="0" anchor="ctr">
            <a:normAutofit/>
          </a:bodyPr>
          <a:lstStyle/>
          <a:p>
            <a:pPr algn="just" defTabSz="457200">
              <a:spcBef>
                <a:spcPct val="20000"/>
              </a:spcBef>
              <a:spcAft>
                <a:spcPts val="600"/>
              </a:spcAft>
              <a:buClr>
                <a:schemeClr val="accent1"/>
              </a:buClr>
              <a:buSzPct val="92000"/>
            </a:pPr>
            <a:r>
              <a:rPr lang="en-US" b="0" i="0" dirty="0">
                <a:solidFill>
                  <a:schemeClr val="tx1">
                    <a:lumMod val="75000"/>
                    <a:lumOff val="25000"/>
                  </a:schemeClr>
                </a:solidFill>
                <a:effectLst/>
              </a:rPr>
              <a:t>Beginning in 2023, teams play a balanced schedule as follows: they play their 13 games against their four divisional opponents (52 games), six or seven games against the other ten teams in their own league (64 games), four games against one "geographic rival" from the other league and three games against the other 14 teams from the other league for 46 total interleague games.</a:t>
            </a:r>
            <a:endParaRPr lang="en-US" dirty="0">
              <a:solidFill>
                <a:schemeClr val="tx1">
                  <a:lumMod val="75000"/>
                  <a:lumOff val="25000"/>
                </a:schemeClr>
              </a:solidFill>
            </a:endParaRPr>
          </a:p>
        </p:txBody>
      </p:sp>
      <p:pic>
        <p:nvPicPr>
          <p:cNvPr id="10" name="Picture 9" descr="A group of logos of different teams&#10;&#10;Description automatically generated">
            <a:extLst>
              <a:ext uri="{FF2B5EF4-FFF2-40B4-BE49-F238E27FC236}">
                <a16:creationId xmlns:a16="http://schemas.microsoft.com/office/drawing/2014/main" id="{4BFEA8EC-533D-0141-F02D-723C3423120C}"/>
              </a:ext>
            </a:extLst>
          </p:cNvPr>
          <p:cNvPicPr>
            <a:picLocks noChangeAspect="1"/>
          </p:cNvPicPr>
          <p:nvPr/>
        </p:nvPicPr>
        <p:blipFill>
          <a:blip r:embed="rId2"/>
          <a:stretch>
            <a:fillRect/>
          </a:stretch>
        </p:blipFill>
        <p:spPr>
          <a:xfrm>
            <a:off x="4178567" y="16435"/>
            <a:ext cx="8013433" cy="6760883"/>
          </a:xfrm>
          <a:prstGeom prst="rect">
            <a:avLst/>
          </a:prstGeom>
        </p:spPr>
      </p:pic>
    </p:spTree>
    <p:extLst>
      <p:ext uri="{BB962C8B-B14F-4D97-AF65-F5344CB8AC3E}">
        <p14:creationId xmlns:p14="http://schemas.microsoft.com/office/powerpoint/2010/main" val="222495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aseball glove on the field">
            <a:extLst>
              <a:ext uri="{FF2B5EF4-FFF2-40B4-BE49-F238E27FC236}">
                <a16:creationId xmlns:a16="http://schemas.microsoft.com/office/drawing/2014/main" id="{FA05541A-3D4B-2B80-83CA-48791F4683ED}"/>
              </a:ext>
            </a:extLst>
          </p:cNvPr>
          <p:cNvPicPr>
            <a:picLocks noChangeAspect="1"/>
          </p:cNvPicPr>
          <p:nvPr/>
        </p:nvPicPr>
        <p:blipFill>
          <a:blip r:embed="rId2">
            <a:alphaModFix amt="80000"/>
          </a:blip>
          <a:stretch>
            <a:fillRect/>
          </a:stretch>
        </p:blipFill>
        <p:spPr>
          <a:xfrm>
            <a:off x="-35396" y="0"/>
            <a:ext cx="12227396" cy="6853903"/>
          </a:xfrm>
          <a:prstGeom prst="rect">
            <a:avLst/>
          </a:prstGeom>
        </p:spPr>
      </p:pic>
      <p:sp>
        <p:nvSpPr>
          <p:cNvPr id="3" name="TextBox 2">
            <a:extLst>
              <a:ext uri="{FF2B5EF4-FFF2-40B4-BE49-F238E27FC236}">
                <a16:creationId xmlns:a16="http://schemas.microsoft.com/office/drawing/2014/main" id="{8499DAAE-BDC4-6D82-B85F-CE39156D7ACE}"/>
              </a:ext>
            </a:extLst>
          </p:cNvPr>
          <p:cNvSpPr txBox="1"/>
          <p:nvPr/>
        </p:nvSpPr>
        <p:spPr>
          <a:xfrm>
            <a:off x="183339" y="437642"/>
            <a:ext cx="8033620" cy="1200329"/>
          </a:xfrm>
          <a:prstGeom prst="rect">
            <a:avLst/>
          </a:prstGeom>
          <a:solidFill>
            <a:schemeClr val="tx1">
              <a:alpha val="40000"/>
            </a:schemeClr>
          </a:solidFill>
        </p:spPr>
        <p:txBody>
          <a:bodyPr wrap="square">
            <a:spAutoFit/>
          </a:bodyPr>
          <a:lstStyle/>
          <a:p>
            <a:pPr algn="l"/>
            <a:r>
              <a:rPr lang="en-US" b="1" i="0" dirty="0">
                <a:solidFill>
                  <a:schemeClr val="bg1"/>
                </a:solidFill>
                <a:effectLst/>
                <a:latin typeface="Söhne"/>
              </a:rPr>
              <a:t>Data Preparation</a:t>
            </a:r>
            <a:endParaRPr lang="en-US" b="0" i="0" dirty="0">
              <a:solidFill>
                <a:schemeClr val="bg1"/>
              </a:solidFill>
              <a:effectLst/>
              <a:latin typeface="Söhne"/>
            </a:endParaRPr>
          </a:p>
          <a:p>
            <a:pPr algn="l">
              <a:buFont typeface="Arial" panose="020B0604020202020204" pitchFamily="34" charset="0"/>
              <a:buChar char="•"/>
            </a:pPr>
            <a:r>
              <a:rPr lang="en-US" b="1" i="0" dirty="0">
                <a:solidFill>
                  <a:schemeClr val="bg1"/>
                </a:solidFill>
                <a:effectLst/>
                <a:latin typeface="Söhne"/>
              </a:rPr>
              <a:t> Data Sources</a:t>
            </a:r>
            <a:r>
              <a:rPr lang="en-US" b="0" i="0" dirty="0">
                <a:solidFill>
                  <a:schemeClr val="bg1"/>
                </a:solidFill>
                <a:effectLst/>
                <a:latin typeface="Söhne"/>
              </a:rPr>
              <a:t>: dataset (stadiums.csv) containing team locations.</a:t>
            </a:r>
          </a:p>
          <a:p>
            <a:pPr algn="just">
              <a:buFont typeface="Arial" panose="020B0604020202020204" pitchFamily="34" charset="0"/>
              <a:buChar char="•"/>
            </a:pPr>
            <a:r>
              <a:rPr lang="en-US" b="1" i="0" dirty="0">
                <a:solidFill>
                  <a:schemeClr val="bg1"/>
                </a:solidFill>
                <a:effectLst/>
                <a:latin typeface="Söhne"/>
              </a:rPr>
              <a:t> Coordinate Transformation</a:t>
            </a:r>
            <a:r>
              <a:rPr lang="en-US" b="0" i="0" dirty="0">
                <a:solidFill>
                  <a:schemeClr val="bg1"/>
                </a:solidFill>
                <a:effectLst/>
                <a:latin typeface="Söhne"/>
              </a:rPr>
              <a:t>: </a:t>
            </a:r>
            <a:r>
              <a:rPr lang="en-US" b="0" i="0" dirty="0">
                <a:solidFill>
                  <a:schemeClr val="bg1"/>
                </a:solidFill>
                <a:effectLst/>
                <a:latin typeface="Slack-Lato"/>
              </a:rPr>
              <a:t>The algorithm implementation we are using relies on Euclidean distance as defined in the Cartesian coordinate system</a:t>
            </a:r>
            <a:r>
              <a:rPr lang="en-US" b="0" i="0">
                <a:solidFill>
                  <a:schemeClr val="bg1"/>
                </a:solidFill>
                <a:effectLst/>
                <a:latin typeface="Slack-Lato"/>
              </a:rPr>
              <a:t>. </a:t>
            </a:r>
            <a:endParaRPr lang="en-US" b="0" i="0" dirty="0">
              <a:solidFill>
                <a:schemeClr val="bg1"/>
              </a:solidFill>
              <a:effectLst/>
              <a:latin typeface="Söhne"/>
            </a:endParaRPr>
          </a:p>
        </p:txBody>
      </p:sp>
      <p:pic>
        <p:nvPicPr>
          <p:cNvPr id="4" name="Picture 3">
            <a:extLst>
              <a:ext uri="{FF2B5EF4-FFF2-40B4-BE49-F238E27FC236}">
                <a16:creationId xmlns:a16="http://schemas.microsoft.com/office/drawing/2014/main" id="{2F6A15C2-B9DB-5C9E-491D-7452ED7B1A0B}"/>
              </a:ext>
            </a:extLst>
          </p:cNvPr>
          <p:cNvPicPr>
            <a:picLocks noChangeAspect="1"/>
          </p:cNvPicPr>
          <p:nvPr/>
        </p:nvPicPr>
        <p:blipFill>
          <a:blip r:embed="rId3"/>
          <a:stretch>
            <a:fillRect/>
          </a:stretch>
        </p:blipFill>
        <p:spPr>
          <a:xfrm>
            <a:off x="606710" y="2260367"/>
            <a:ext cx="6736664" cy="1592718"/>
          </a:xfrm>
          <a:prstGeom prst="rect">
            <a:avLst/>
          </a:prstGeom>
          <a:ln w="9525">
            <a:solidFill>
              <a:schemeClr val="tx1"/>
            </a:solidFill>
          </a:ln>
        </p:spPr>
      </p:pic>
      <p:pic>
        <p:nvPicPr>
          <p:cNvPr id="7" name="Picture 6">
            <a:extLst>
              <a:ext uri="{FF2B5EF4-FFF2-40B4-BE49-F238E27FC236}">
                <a16:creationId xmlns:a16="http://schemas.microsoft.com/office/drawing/2014/main" id="{8765E5FA-80C4-1489-E332-8D587FB43ACA}"/>
              </a:ext>
            </a:extLst>
          </p:cNvPr>
          <p:cNvPicPr>
            <a:picLocks noChangeAspect="1"/>
          </p:cNvPicPr>
          <p:nvPr/>
        </p:nvPicPr>
        <p:blipFill>
          <a:blip r:embed="rId4"/>
          <a:stretch>
            <a:fillRect/>
          </a:stretch>
        </p:blipFill>
        <p:spPr>
          <a:xfrm>
            <a:off x="8216959" y="2675079"/>
            <a:ext cx="3416809" cy="3175216"/>
          </a:xfrm>
          <a:prstGeom prst="rect">
            <a:avLst/>
          </a:prstGeom>
          <a:ln w="9525">
            <a:solidFill>
              <a:schemeClr val="tx1"/>
            </a:solidFill>
          </a:ln>
        </p:spPr>
      </p:pic>
      <p:pic>
        <p:nvPicPr>
          <p:cNvPr id="9" name="Picture 8">
            <a:extLst>
              <a:ext uri="{FF2B5EF4-FFF2-40B4-BE49-F238E27FC236}">
                <a16:creationId xmlns:a16="http://schemas.microsoft.com/office/drawing/2014/main" id="{3FA71CFC-C472-9856-A679-3297D1B1FFB8}"/>
              </a:ext>
            </a:extLst>
          </p:cNvPr>
          <p:cNvPicPr>
            <a:picLocks noChangeAspect="1"/>
          </p:cNvPicPr>
          <p:nvPr/>
        </p:nvPicPr>
        <p:blipFill>
          <a:blip r:embed="rId5"/>
          <a:stretch>
            <a:fillRect/>
          </a:stretch>
        </p:blipFill>
        <p:spPr>
          <a:xfrm>
            <a:off x="1294234" y="4198482"/>
            <a:ext cx="5052498" cy="1219306"/>
          </a:xfrm>
          <a:prstGeom prst="rect">
            <a:avLst/>
          </a:prstGeom>
          <a:ln w="9525">
            <a:solidFill>
              <a:schemeClr val="tx1"/>
            </a:solidFill>
          </a:ln>
        </p:spPr>
      </p:pic>
      <p:sp>
        <p:nvSpPr>
          <p:cNvPr id="17" name="TextBox 16">
            <a:extLst>
              <a:ext uri="{FF2B5EF4-FFF2-40B4-BE49-F238E27FC236}">
                <a16:creationId xmlns:a16="http://schemas.microsoft.com/office/drawing/2014/main" id="{377BFC59-50CE-3179-3692-8A181B55A1BA}"/>
              </a:ext>
            </a:extLst>
          </p:cNvPr>
          <p:cNvSpPr txBox="1"/>
          <p:nvPr/>
        </p:nvSpPr>
        <p:spPr>
          <a:xfrm>
            <a:off x="8769229" y="2110359"/>
            <a:ext cx="1996915" cy="369332"/>
          </a:xfrm>
          <a:prstGeom prst="rect">
            <a:avLst/>
          </a:prstGeom>
          <a:solidFill>
            <a:schemeClr val="tx1">
              <a:alpha val="40000"/>
            </a:schemeClr>
          </a:solidFill>
        </p:spPr>
        <p:txBody>
          <a:bodyPr wrap="square">
            <a:spAutoFit/>
          </a:bodyPr>
          <a:lstStyle/>
          <a:p>
            <a:pPr algn="l"/>
            <a:r>
              <a:rPr lang="en-US" b="0" i="0" dirty="0">
                <a:solidFill>
                  <a:schemeClr val="bg1"/>
                </a:solidFill>
                <a:effectLst/>
                <a:latin typeface="Slack-Lato"/>
              </a:rPr>
              <a:t>Haversine formula</a:t>
            </a:r>
            <a:endParaRPr lang="en-US" b="0" i="0" dirty="0">
              <a:solidFill>
                <a:schemeClr val="bg1"/>
              </a:solidFill>
              <a:effectLst/>
              <a:latin typeface="Söhne"/>
            </a:endParaRPr>
          </a:p>
        </p:txBody>
      </p:sp>
    </p:spTree>
    <p:extLst>
      <p:ext uri="{BB962C8B-B14F-4D97-AF65-F5344CB8AC3E}">
        <p14:creationId xmlns:p14="http://schemas.microsoft.com/office/powerpoint/2010/main" val="1002953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aseball glove on the field">
            <a:extLst>
              <a:ext uri="{FF2B5EF4-FFF2-40B4-BE49-F238E27FC236}">
                <a16:creationId xmlns:a16="http://schemas.microsoft.com/office/drawing/2014/main" id="{FA05541A-3D4B-2B80-83CA-48791F4683ED}"/>
              </a:ext>
            </a:extLst>
          </p:cNvPr>
          <p:cNvPicPr>
            <a:picLocks noChangeAspect="1"/>
          </p:cNvPicPr>
          <p:nvPr/>
        </p:nvPicPr>
        <p:blipFill>
          <a:blip r:embed="rId2">
            <a:alphaModFix amt="80000"/>
          </a:blip>
          <a:stretch>
            <a:fillRect/>
          </a:stretch>
        </p:blipFill>
        <p:spPr>
          <a:xfrm>
            <a:off x="-35396" y="0"/>
            <a:ext cx="12227396" cy="6853903"/>
          </a:xfrm>
          <a:prstGeom prst="rect">
            <a:avLst/>
          </a:prstGeom>
        </p:spPr>
      </p:pic>
      <p:sp>
        <p:nvSpPr>
          <p:cNvPr id="5" name="TextBox 4">
            <a:extLst>
              <a:ext uri="{FF2B5EF4-FFF2-40B4-BE49-F238E27FC236}">
                <a16:creationId xmlns:a16="http://schemas.microsoft.com/office/drawing/2014/main" id="{04BFDF5B-CF47-BFB9-B6E5-6871A5C4D0B2}"/>
              </a:ext>
            </a:extLst>
          </p:cNvPr>
          <p:cNvSpPr txBox="1"/>
          <p:nvPr/>
        </p:nvSpPr>
        <p:spPr>
          <a:xfrm>
            <a:off x="341823" y="281560"/>
            <a:ext cx="11349434" cy="1230000"/>
          </a:xfrm>
          <a:prstGeom prst="rect">
            <a:avLst/>
          </a:prstGeom>
          <a:solidFill>
            <a:schemeClr val="tx1">
              <a:alpha val="40000"/>
            </a:schemeClr>
          </a:solidFill>
        </p:spPr>
        <p:txBody>
          <a:bodyPr wrap="square">
            <a:spAutoFit/>
          </a:bodyPr>
          <a:lstStyle/>
          <a:p>
            <a:pPr algn="just"/>
            <a:r>
              <a:rPr lang="en-US" b="1" i="0" dirty="0">
                <a:solidFill>
                  <a:schemeClr val="bg1"/>
                </a:solidFill>
                <a:effectLst/>
                <a:latin typeface="Söhne"/>
              </a:rPr>
              <a:t>Division Realignment Algorithm</a:t>
            </a:r>
            <a:endParaRPr lang="en-US" b="0" i="0" dirty="0">
              <a:solidFill>
                <a:schemeClr val="bg1"/>
              </a:solidFill>
              <a:effectLst/>
              <a:latin typeface="Söhne"/>
            </a:endParaRPr>
          </a:p>
          <a:p>
            <a:pPr algn="just">
              <a:buFont typeface="Arial" panose="020B0604020202020204" pitchFamily="34" charset="0"/>
              <a:buChar char="•"/>
            </a:pPr>
            <a:r>
              <a:rPr lang="en-US" b="1" i="0" dirty="0">
                <a:solidFill>
                  <a:schemeClr val="bg1"/>
                </a:solidFill>
                <a:effectLst/>
                <a:latin typeface="Söhne"/>
              </a:rPr>
              <a:t> K-Means Constrained</a:t>
            </a:r>
            <a:r>
              <a:rPr lang="en-US" b="0" i="0" dirty="0">
                <a:solidFill>
                  <a:schemeClr val="bg1"/>
                </a:solidFill>
                <a:effectLst/>
                <a:latin typeface="Söhne"/>
              </a:rPr>
              <a:t>: K-Means Constrained algorithm by Joshua Levy-Kramer.</a:t>
            </a:r>
          </a:p>
          <a:p>
            <a:pPr algn="just">
              <a:buFont typeface="Arial" panose="020B0604020202020204" pitchFamily="34" charset="0"/>
              <a:buChar char="•"/>
            </a:pPr>
            <a:r>
              <a:rPr lang="en-US" b="1" i="0" dirty="0">
                <a:solidFill>
                  <a:schemeClr val="bg1"/>
                </a:solidFill>
                <a:effectLst/>
                <a:latin typeface="Söhne"/>
              </a:rPr>
              <a:t> Methodology</a:t>
            </a:r>
            <a:r>
              <a:rPr lang="en-US" b="0" i="0" dirty="0">
                <a:solidFill>
                  <a:schemeClr val="bg1"/>
                </a:solidFill>
                <a:effectLst/>
                <a:latin typeface="Söhne"/>
              </a:rPr>
              <a:t>: </a:t>
            </a:r>
            <a:r>
              <a:rPr lang="en-US" b="0" i="0" dirty="0">
                <a:solidFill>
                  <a:schemeClr val="bg1"/>
                </a:solidFill>
                <a:effectLst/>
                <a:latin typeface="Slack-Lato"/>
              </a:rPr>
              <a:t>Sports divisions are all approximately the same size and the standard K-means algorithm makes no guarantees that the resulting clusters will have this property</a:t>
            </a:r>
            <a:endParaRPr lang="en-US" b="0" i="0" dirty="0">
              <a:solidFill>
                <a:schemeClr val="bg1"/>
              </a:solidFill>
              <a:effectLst/>
              <a:latin typeface="Söhne"/>
            </a:endParaRPr>
          </a:p>
        </p:txBody>
      </p:sp>
      <p:pic>
        <p:nvPicPr>
          <p:cNvPr id="11" name="Picture 10">
            <a:extLst>
              <a:ext uri="{FF2B5EF4-FFF2-40B4-BE49-F238E27FC236}">
                <a16:creationId xmlns:a16="http://schemas.microsoft.com/office/drawing/2014/main" id="{51F45E5A-0F7E-BE5D-9FEB-FAC25FF8832B}"/>
              </a:ext>
            </a:extLst>
          </p:cNvPr>
          <p:cNvPicPr>
            <a:picLocks noChangeAspect="1"/>
          </p:cNvPicPr>
          <p:nvPr/>
        </p:nvPicPr>
        <p:blipFill>
          <a:blip r:embed="rId3"/>
          <a:stretch>
            <a:fillRect/>
          </a:stretch>
        </p:blipFill>
        <p:spPr>
          <a:xfrm>
            <a:off x="478377" y="3896353"/>
            <a:ext cx="3218462" cy="2801843"/>
          </a:xfrm>
          <a:prstGeom prst="rect">
            <a:avLst/>
          </a:prstGeom>
          <a:ln w="9525">
            <a:solidFill>
              <a:schemeClr val="tx1"/>
            </a:solidFill>
          </a:ln>
        </p:spPr>
      </p:pic>
      <p:pic>
        <p:nvPicPr>
          <p:cNvPr id="13" name="Picture 12">
            <a:extLst>
              <a:ext uri="{FF2B5EF4-FFF2-40B4-BE49-F238E27FC236}">
                <a16:creationId xmlns:a16="http://schemas.microsoft.com/office/drawing/2014/main" id="{E0CC929C-18F5-99EE-49C9-C2276B852127}"/>
              </a:ext>
            </a:extLst>
          </p:cNvPr>
          <p:cNvPicPr>
            <a:picLocks noChangeAspect="1"/>
          </p:cNvPicPr>
          <p:nvPr/>
        </p:nvPicPr>
        <p:blipFill>
          <a:blip r:embed="rId4"/>
          <a:stretch>
            <a:fillRect/>
          </a:stretch>
        </p:blipFill>
        <p:spPr>
          <a:xfrm>
            <a:off x="478377" y="1667267"/>
            <a:ext cx="3218462" cy="2031325"/>
          </a:xfrm>
          <a:prstGeom prst="rect">
            <a:avLst/>
          </a:prstGeom>
          <a:ln w="9525">
            <a:solidFill>
              <a:schemeClr val="tx1"/>
            </a:solidFill>
          </a:ln>
        </p:spPr>
      </p:pic>
      <p:pic>
        <p:nvPicPr>
          <p:cNvPr id="15" name="Picture 14">
            <a:extLst>
              <a:ext uri="{FF2B5EF4-FFF2-40B4-BE49-F238E27FC236}">
                <a16:creationId xmlns:a16="http://schemas.microsoft.com/office/drawing/2014/main" id="{5C864DC0-5886-93F1-A77F-75FD13A2AE13}"/>
              </a:ext>
            </a:extLst>
          </p:cNvPr>
          <p:cNvPicPr>
            <a:picLocks noChangeAspect="1"/>
          </p:cNvPicPr>
          <p:nvPr/>
        </p:nvPicPr>
        <p:blipFill rotWithShape="1">
          <a:blip r:embed="rId5"/>
          <a:srcRect l="1522" t="3320"/>
          <a:stretch/>
        </p:blipFill>
        <p:spPr>
          <a:xfrm>
            <a:off x="4053872" y="2324499"/>
            <a:ext cx="7435860" cy="3412388"/>
          </a:xfrm>
          <a:prstGeom prst="rect">
            <a:avLst/>
          </a:prstGeom>
          <a:ln w="9525">
            <a:solidFill>
              <a:schemeClr val="tx1"/>
            </a:solidFill>
          </a:ln>
        </p:spPr>
      </p:pic>
    </p:spTree>
    <p:extLst>
      <p:ext uri="{BB962C8B-B14F-4D97-AF65-F5344CB8AC3E}">
        <p14:creationId xmlns:p14="http://schemas.microsoft.com/office/powerpoint/2010/main" val="2468100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7"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3"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B693C6E3-8768-BBC4-93DC-093B902B2467}"/>
              </a:ext>
            </a:extLst>
          </p:cNvPr>
          <p:cNvSpPr txBox="1"/>
          <p:nvPr/>
        </p:nvSpPr>
        <p:spPr>
          <a:xfrm>
            <a:off x="591224" y="1679388"/>
            <a:ext cx="3409782" cy="3299384"/>
          </a:xfrm>
          <a:prstGeom prst="rect">
            <a:avLst/>
          </a:prstGeom>
        </p:spPr>
        <p:txBody>
          <a:bodyPr vert="horz" lIns="91440" tIns="45720" rIns="91440" bIns="45720" rtlCol="0" anchor="ctr">
            <a:normAutofit/>
          </a:bodyPr>
          <a:lstStyle/>
          <a:p>
            <a:pPr algn="ctr" defTabSz="457200">
              <a:spcBef>
                <a:spcPct val="20000"/>
              </a:spcBef>
              <a:spcAft>
                <a:spcPts val="600"/>
              </a:spcAft>
              <a:buClr>
                <a:schemeClr val="accent1"/>
              </a:buClr>
              <a:buSzPct val="92000"/>
            </a:pPr>
            <a:r>
              <a:rPr lang="en-US" b="1" i="0" dirty="0">
                <a:solidFill>
                  <a:srgbClr val="FFFFFF"/>
                </a:solidFill>
                <a:effectLst/>
              </a:rPr>
              <a:t>Division Realignment Results</a:t>
            </a:r>
          </a:p>
          <a:p>
            <a:pPr defTabSz="457200">
              <a:spcBef>
                <a:spcPct val="20000"/>
              </a:spcBef>
              <a:spcAft>
                <a:spcPts val="600"/>
              </a:spcAft>
              <a:buClr>
                <a:schemeClr val="accent1"/>
              </a:buClr>
              <a:buSzPct val="92000"/>
            </a:pPr>
            <a:endParaRPr lang="en-US" dirty="0">
              <a:solidFill>
                <a:srgbClr val="FFFFFF"/>
              </a:solidFill>
            </a:endParaRPr>
          </a:p>
          <a:p>
            <a:pPr algn="ctr" defTabSz="457200">
              <a:spcBef>
                <a:spcPct val="20000"/>
              </a:spcBef>
              <a:spcAft>
                <a:spcPts val="600"/>
              </a:spcAft>
              <a:buClr>
                <a:schemeClr val="accent1"/>
              </a:buClr>
              <a:buSzPct val="92000"/>
            </a:pPr>
            <a:r>
              <a:rPr lang="en-US" b="1" i="0" dirty="0">
                <a:solidFill>
                  <a:srgbClr val="FFFFFF"/>
                </a:solidFill>
                <a:effectLst/>
              </a:rPr>
              <a:t>League-wise Realignment</a:t>
            </a:r>
            <a:r>
              <a:rPr lang="en-US" b="0" i="0" dirty="0">
                <a:solidFill>
                  <a:srgbClr val="FFFFFF"/>
                </a:solidFill>
                <a:effectLst/>
              </a:rPr>
              <a:t>: Showing the original and realigned divisions for each league.</a:t>
            </a:r>
          </a:p>
        </p:txBody>
      </p:sp>
      <p:pic>
        <p:nvPicPr>
          <p:cNvPr id="2" name="Picture 1" descr="A table with a list of major league teams&#10;&#10;Description automatically generated">
            <a:extLst>
              <a:ext uri="{FF2B5EF4-FFF2-40B4-BE49-F238E27FC236}">
                <a16:creationId xmlns:a16="http://schemas.microsoft.com/office/drawing/2014/main" id="{D474ABD0-3076-33AB-C168-7347FDF704F2}"/>
              </a:ext>
            </a:extLst>
          </p:cNvPr>
          <p:cNvPicPr>
            <a:picLocks noChangeAspect="1"/>
          </p:cNvPicPr>
          <p:nvPr/>
        </p:nvPicPr>
        <p:blipFill rotWithShape="1">
          <a:blip r:embed="rId2">
            <a:extLst>
              <a:ext uri="{28A0092B-C50C-407E-A947-70E740481C1C}">
                <a14:useLocalDpi xmlns:a14="http://schemas.microsoft.com/office/drawing/2010/main" val="0"/>
              </a:ext>
            </a:extLst>
          </a:blip>
          <a:srcRect t="-446" r="804" b="109"/>
          <a:stretch/>
        </p:blipFill>
        <p:spPr bwMode="auto">
          <a:xfrm>
            <a:off x="4308732" y="601200"/>
            <a:ext cx="7436735" cy="5624978"/>
          </a:xfrm>
          <a:prstGeom prst="rect">
            <a:avLst/>
          </a:prstGeom>
          <a:noFill/>
        </p:spPr>
      </p:pic>
    </p:spTree>
    <p:extLst>
      <p:ext uri="{BB962C8B-B14F-4D97-AF65-F5344CB8AC3E}">
        <p14:creationId xmlns:p14="http://schemas.microsoft.com/office/powerpoint/2010/main" val="70862079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3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3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Rectangle 3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81" name="Rectangle 3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4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Rectangle 4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Rectangle 4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019E0334-DEE9-5787-7F1B-A35F047F2A38}"/>
              </a:ext>
            </a:extLst>
          </p:cNvPr>
          <p:cNvSpPr txBox="1"/>
          <p:nvPr/>
        </p:nvSpPr>
        <p:spPr>
          <a:xfrm>
            <a:off x="448000" y="800930"/>
            <a:ext cx="11297468" cy="2256390"/>
          </a:xfrm>
          <a:prstGeom prst="rect">
            <a:avLst/>
          </a:prstGeom>
        </p:spPr>
        <p:txBody>
          <a:bodyPr vert="horz" lIns="91440" tIns="45720" rIns="91440" bIns="45720" rtlCol="0" anchor="ctr">
            <a:normAutofit/>
          </a:bodyPr>
          <a:lstStyle/>
          <a:p>
            <a:pPr defTabSz="457200">
              <a:spcBef>
                <a:spcPct val="20000"/>
              </a:spcBef>
              <a:spcAft>
                <a:spcPts val="600"/>
              </a:spcAft>
              <a:buClr>
                <a:srgbClr val="C54B76"/>
              </a:buClr>
              <a:buSzPct val="92000"/>
              <a:buFont typeface="Wingdings 2" panose="05020102010507070707" pitchFamily="18" charset="2"/>
              <a:buChar char=""/>
            </a:pPr>
            <a:r>
              <a:rPr lang="en-US" sz="2000" b="1" i="0" dirty="0">
                <a:solidFill>
                  <a:schemeClr val="tx1">
                    <a:lumMod val="75000"/>
                    <a:lumOff val="25000"/>
                  </a:schemeClr>
                </a:solidFill>
              </a:rPr>
              <a:t>Visualizing Realignment</a:t>
            </a:r>
            <a:endParaRPr lang="en-US" sz="2000" b="0" i="0" dirty="0">
              <a:solidFill>
                <a:schemeClr val="tx1">
                  <a:lumMod val="75000"/>
                  <a:lumOff val="25000"/>
                </a:schemeClr>
              </a:solidFill>
            </a:endParaRPr>
          </a:p>
          <a:p>
            <a:pPr defTabSz="457200">
              <a:spcBef>
                <a:spcPct val="20000"/>
              </a:spcBef>
              <a:spcAft>
                <a:spcPts val="600"/>
              </a:spcAft>
              <a:buClr>
                <a:srgbClr val="C54B76"/>
              </a:buClr>
              <a:buSzPct val="92000"/>
              <a:buFont typeface="Wingdings 2" panose="05020102010507070707" pitchFamily="18" charset="2"/>
              <a:buChar char=""/>
            </a:pPr>
            <a:r>
              <a:rPr lang="en-US" sz="2000" b="1" i="0" dirty="0" err="1">
                <a:solidFill>
                  <a:schemeClr val="tx1">
                    <a:lumMod val="75000"/>
                    <a:lumOff val="25000"/>
                  </a:schemeClr>
                </a:solidFill>
              </a:rPr>
              <a:t>Plotly</a:t>
            </a:r>
            <a:r>
              <a:rPr lang="en-US" sz="2000" b="1" i="0" dirty="0">
                <a:solidFill>
                  <a:schemeClr val="tx1">
                    <a:lumMod val="75000"/>
                    <a:lumOff val="25000"/>
                  </a:schemeClr>
                </a:solidFill>
              </a:rPr>
              <a:t> Visualization</a:t>
            </a:r>
            <a:r>
              <a:rPr lang="en-US" sz="2000" b="0" i="0" dirty="0">
                <a:solidFill>
                  <a:schemeClr val="tx1">
                    <a:lumMod val="75000"/>
                    <a:lumOff val="25000"/>
                  </a:schemeClr>
                </a:solidFill>
              </a:rPr>
              <a:t>: Displaying </a:t>
            </a:r>
            <a:r>
              <a:rPr lang="en-US" sz="2000" b="0" i="0" dirty="0" err="1">
                <a:solidFill>
                  <a:schemeClr val="tx1">
                    <a:lumMod val="75000"/>
                    <a:lumOff val="25000"/>
                  </a:schemeClr>
                </a:solidFill>
              </a:rPr>
              <a:t>Scattergeo</a:t>
            </a:r>
            <a:r>
              <a:rPr lang="en-US" sz="2000" b="0" i="0" dirty="0">
                <a:solidFill>
                  <a:schemeClr val="tx1">
                    <a:lumMod val="75000"/>
                    <a:lumOff val="25000"/>
                  </a:schemeClr>
                </a:solidFill>
              </a:rPr>
              <a:t> plots for the original and realigned divisions.</a:t>
            </a:r>
          </a:p>
          <a:p>
            <a:pPr defTabSz="457200">
              <a:spcBef>
                <a:spcPct val="20000"/>
              </a:spcBef>
              <a:spcAft>
                <a:spcPts val="600"/>
              </a:spcAft>
              <a:buClr>
                <a:srgbClr val="C54B76"/>
              </a:buClr>
              <a:buSzPct val="92000"/>
              <a:buFont typeface="Wingdings 2" panose="05020102010507070707" pitchFamily="18" charset="2"/>
              <a:buChar char=""/>
            </a:pPr>
            <a:r>
              <a:rPr lang="en-US" sz="2000" b="1" i="0" dirty="0">
                <a:solidFill>
                  <a:schemeClr val="tx1">
                    <a:lumMod val="75000"/>
                    <a:lumOff val="25000"/>
                  </a:schemeClr>
                </a:solidFill>
              </a:rPr>
              <a:t>Comparison</a:t>
            </a:r>
            <a:r>
              <a:rPr lang="en-US" sz="2000" b="0" i="0" dirty="0">
                <a:solidFill>
                  <a:schemeClr val="tx1">
                    <a:lumMod val="75000"/>
                    <a:lumOff val="25000"/>
                  </a:schemeClr>
                </a:solidFill>
              </a:rPr>
              <a:t>: Visualizing the geographical changes in team distribution.</a:t>
            </a:r>
          </a:p>
        </p:txBody>
      </p:sp>
      <p:grpSp>
        <p:nvGrpSpPr>
          <p:cNvPr id="2" name="Group 1">
            <a:extLst>
              <a:ext uri="{FF2B5EF4-FFF2-40B4-BE49-F238E27FC236}">
                <a16:creationId xmlns:a16="http://schemas.microsoft.com/office/drawing/2014/main" id="{61F56C0F-80F0-F625-CCE4-D35C6B9729AA}"/>
              </a:ext>
            </a:extLst>
          </p:cNvPr>
          <p:cNvGrpSpPr/>
          <p:nvPr/>
        </p:nvGrpSpPr>
        <p:grpSpPr>
          <a:xfrm>
            <a:off x="590002" y="3178628"/>
            <a:ext cx="5038896" cy="3266063"/>
            <a:chOff x="236775" y="0"/>
            <a:chExt cx="11718450" cy="6858000"/>
          </a:xfrm>
        </p:grpSpPr>
        <p:pic>
          <p:nvPicPr>
            <p:cNvPr id="3" name="Picture 2">
              <a:extLst>
                <a:ext uri="{FF2B5EF4-FFF2-40B4-BE49-F238E27FC236}">
                  <a16:creationId xmlns:a16="http://schemas.microsoft.com/office/drawing/2014/main" id="{0CEBFC66-44F6-B56C-D879-61FEF08452D8}"/>
                </a:ext>
              </a:extLst>
            </p:cNvPr>
            <p:cNvPicPr>
              <a:picLocks noChangeAspect="1"/>
            </p:cNvPicPr>
            <p:nvPr/>
          </p:nvPicPr>
          <p:blipFill>
            <a:blip r:embed="rId2"/>
            <a:stretch>
              <a:fillRect/>
            </a:stretch>
          </p:blipFill>
          <p:spPr>
            <a:xfrm>
              <a:off x="236775" y="0"/>
              <a:ext cx="11718450" cy="6858000"/>
            </a:xfrm>
            <a:prstGeom prst="rect">
              <a:avLst/>
            </a:prstGeom>
            <a:ln w="19050">
              <a:solidFill>
                <a:schemeClr val="tx1"/>
              </a:solidFill>
            </a:ln>
          </p:spPr>
        </p:pic>
        <p:pic>
          <p:nvPicPr>
            <p:cNvPr id="5" name="Picture 4">
              <a:extLst>
                <a:ext uri="{FF2B5EF4-FFF2-40B4-BE49-F238E27FC236}">
                  <a16:creationId xmlns:a16="http://schemas.microsoft.com/office/drawing/2014/main" id="{19F10291-A739-08E8-DC7D-32780E471875}"/>
                </a:ext>
              </a:extLst>
            </p:cNvPr>
            <p:cNvPicPr>
              <a:picLocks noChangeAspect="1"/>
            </p:cNvPicPr>
            <p:nvPr/>
          </p:nvPicPr>
          <p:blipFill rotWithShape="1">
            <a:blip r:embed="rId3"/>
            <a:srcRect t="4397" r="8149"/>
            <a:stretch/>
          </p:blipFill>
          <p:spPr>
            <a:xfrm>
              <a:off x="10141987" y="4767942"/>
              <a:ext cx="1651907" cy="1253119"/>
            </a:xfrm>
            <a:prstGeom prst="rect">
              <a:avLst/>
            </a:prstGeom>
            <a:ln w="9525">
              <a:solidFill>
                <a:schemeClr val="tx1"/>
              </a:solidFill>
            </a:ln>
          </p:spPr>
        </p:pic>
      </p:grpSp>
      <p:grpSp>
        <p:nvGrpSpPr>
          <p:cNvPr id="7" name="Group 6">
            <a:extLst>
              <a:ext uri="{FF2B5EF4-FFF2-40B4-BE49-F238E27FC236}">
                <a16:creationId xmlns:a16="http://schemas.microsoft.com/office/drawing/2014/main" id="{FFEF047B-6D19-0F16-B00C-AA0A57B7E25A}"/>
              </a:ext>
            </a:extLst>
          </p:cNvPr>
          <p:cNvGrpSpPr/>
          <p:nvPr/>
        </p:nvGrpSpPr>
        <p:grpSpPr>
          <a:xfrm>
            <a:off x="6604767" y="3178628"/>
            <a:ext cx="5038896" cy="3266063"/>
            <a:chOff x="219620" y="0"/>
            <a:chExt cx="11752759" cy="6858000"/>
          </a:xfrm>
        </p:grpSpPr>
        <p:pic>
          <p:nvPicPr>
            <p:cNvPr id="9" name="Picture 8">
              <a:extLst>
                <a:ext uri="{FF2B5EF4-FFF2-40B4-BE49-F238E27FC236}">
                  <a16:creationId xmlns:a16="http://schemas.microsoft.com/office/drawing/2014/main" id="{D2C63560-AD1B-A7B7-D6BD-CB48569C9D66}"/>
                </a:ext>
              </a:extLst>
            </p:cNvPr>
            <p:cNvPicPr>
              <a:picLocks noChangeAspect="1"/>
            </p:cNvPicPr>
            <p:nvPr/>
          </p:nvPicPr>
          <p:blipFill>
            <a:blip r:embed="rId4"/>
            <a:stretch>
              <a:fillRect/>
            </a:stretch>
          </p:blipFill>
          <p:spPr>
            <a:xfrm>
              <a:off x="219620" y="0"/>
              <a:ext cx="11752759" cy="6858000"/>
            </a:xfrm>
            <a:prstGeom prst="rect">
              <a:avLst/>
            </a:prstGeom>
            <a:ln w="19050">
              <a:solidFill>
                <a:schemeClr val="tx1"/>
              </a:solidFill>
            </a:ln>
          </p:spPr>
        </p:pic>
        <p:pic>
          <p:nvPicPr>
            <p:cNvPr id="10" name="Picture 9">
              <a:extLst>
                <a:ext uri="{FF2B5EF4-FFF2-40B4-BE49-F238E27FC236}">
                  <a16:creationId xmlns:a16="http://schemas.microsoft.com/office/drawing/2014/main" id="{AE9C038B-B68D-07E0-E4A9-9FA163E12111}"/>
                </a:ext>
              </a:extLst>
            </p:cNvPr>
            <p:cNvPicPr>
              <a:picLocks noChangeAspect="1"/>
            </p:cNvPicPr>
            <p:nvPr/>
          </p:nvPicPr>
          <p:blipFill rotWithShape="1">
            <a:blip r:embed="rId5"/>
            <a:srcRect t="6432" r="3512"/>
            <a:stretch/>
          </p:blipFill>
          <p:spPr>
            <a:xfrm>
              <a:off x="10154475" y="4793407"/>
              <a:ext cx="1536782" cy="1247833"/>
            </a:xfrm>
            <a:prstGeom prst="rect">
              <a:avLst/>
            </a:prstGeom>
            <a:ln w="9525">
              <a:solidFill>
                <a:schemeClr val="tx1"/>
              </a:solidFill>
            </a:ln>
          </p:spPr>
        </p:pic>
      </p:grpSp>
    </p:spTree>
    <p:extLst>
      <p:ext uri="{BB962C8B-B14F-4D97-AF65-F5344CB8AC3E}">
        <p14:creationId xmlns:p14="http://schemas.microsoft.com/office/powerpoint/2010/main" val="2830287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seball glove and ball on grass&#10;&#10;Description automatically generated">
            <a:extLst>
              <a:ext uri="{FF2B5EF4-FFF2-40B4-BE49-F238E27FC236}">
                <a16:creationId xmlns:a16="http://schemas.microsoft.com/office/drawing/2014/main" id="{47F6ED92-DB00-D532-DD28-B7B4EDA0BFC3}"/>
              </a:ext>
            </a:extLst>
          </p:cNvPr>
          <p:cNvPicPr>
            <a:picLocks noChangeAspect="1"/>
          </p:cNvPicPr>
          <p:nvPr/>
        </p:nvPicPr>
        <p:blipFill>
          <a:blip r:embed="rId2"/>
          <a:stretch>
            <a:fillRect/>
          </a:stretch>
        </p:blipFill>
        <p:spPr>
          <a:xfrm>
            <a:off x="0" y="-19594"/>
            <a:ext cx="12192000" cy="6897188"/>
          </a:xfrm>
          <a:prstGeom prst="rect">
            <a:avLst/>
          </a:prstGeom>
        </p:spPr>
      </p:pic>
      <p:sp>
        <p:nvSpPr>
          <p:cNvPr id="3" name="TextBox 2">
            <a:extLst>
              <a:ext uri="{FF2B5EF4-FFF2-40B4-BE49-F238E27FC236}">
                <a16:creationId xmlns:a16="http://schemas.microsoft.com/office/drawing/2014/main" id="{F63EA0B7-C481-8BF2-F360-7D7F43EDDBCE}"/>
              </a:ext>
            </a:extLst>
          </p:cNvPr>
          <p:cNvSpPr txBox="1"/>
          <p:nvPr/>
        </p:nvSpPr>
        <p:spPr>
          <a:xfrm>
            <a:off x="919892" y="1023400"/>
            <a:ext cx="6097554" cy="1015663"/>
          </a:xfrm>
          <a:prstGeom prst="rect">
            <a:avLst/>
          </a:prstGeom>
          <a:noFill/>
        </p:spPr>
        <p:txBody>
          <a:bodyPr wrap="square">
            <a:spAutoFit/>
          </a:bodyPr>
          <a:lstStyle/>
          <a:p>
            <a:pPr algn="l"/>
            <a:r>
              <a:rPr lang="en-US" sz="2000" b="1" i="0" dirty="0">
                <a:solidFill>
                  <a:schemeClr val="bg1"/>
                </a:solidFill>
                <a:effectLst/>
                <a:latin typeface="Söhne"/>
              </a:rPr>
              <a:t>Evaluating Travel Distance Improvement</a:t>
            </a:r>
            <a:endParaRPr lang="en-US" sz="2000" b="0" i="0" dirty="0">
              <a:solidFill>
                <a:schemeClr val="bg1"/>
              </a:solidFill>
              <a:effectLst/>
              <a:latin typeface="Söhne"/>
            </a:endParaRPr>
          </a:p>
          <a:p>
            <a:pPr algn="l"/>
            <a:r>
              <a:rPr lang="en-US" sz="2000" b="1" i="0" dirty="0">
                <a:solidFill>
                  <a:schemeClr val="bg1"/>
                </a:solidFill>
                <a:effectLst/>
                <a:latin typeface="Söhne"/>
              </a:rPr>
              <a:t>Average Distances</a:t>
            </a:r>
            <a:r>
              <a:rPr lang="en-US" sz="2000" b="0" i="0" dirty="0">
                <a:solidFill>
                  <a:schemeClr val="bg1"/>
                </a:solidFill>
                <a:effectLst/>
                <a:latin typeface="Söhne"/>
              </a:rPr>
              <a:t>: Presenting the average interdivisional distances before and after realignment.</a:t>
            </a:r>
          </a:p>
        </p:txBody>
      </p:sp>
      <p:pic>
        <p:nvPicPr>
          <p:cNvPr id="2" name="Picture 1">
            <a:extLst>
              <a:ext uri="{FF2B5EF4-FFF2-40B4-BE49-F238E27FC236}">
                <a16:creationId xmlns:a16="http://schemas.microsoft.com/office/drawing/2014/main" id="{136C0162-46C8-3649-AE99-2DFB2F04EC02}"/>
              </a:ext>
            </a:extLst>
          </p:cNvPr>
          <p:cNvPicPr>
            <a:picLocks noChangeAspect="1"/>
          </p:cNvPicPr>
          <p:nvPr/>
        </p:nvPicPr>
        <p:blipFill rotWithShape="1">
          <a:blip r:embed="rId3"/>
          <a:srcRect l="13549" t="13225" r="39205" b="44103"/>
          <a:stretch/>
        </p:blipFill>
        <p:spPr>
          <a:xfrm>
            <a:off x="1014895" y="2270062"/>
            <a:ext cx="4745319" cy="442260"/>
          </a:xfrm>
          <a:prstGeom prst="rect">
            <a:avLst/>
          </a:prstGeom>
        </p:spPr>
      </p:pic>
      <p:sp>
        <p:nvSpPr>
          <p:cNvPr id="5" name="TextBox 4">
            <a:extLst>
              <a:ext uri="{FF2B5EF4-FFF2-40B4-BE49-F238E27FC236}">
                <a16:creationId xmlns:a16="http://schemas.microsoft.com/office/drawing/2014/main" id="{E8BC8810-62B2-400D-69A3-6EB49131E877}"/>
              </a:ext>
            </a:extLst>
          </p:cNvPr>
          <p:cNvSpPr txBox="1"/>
          <p:nvPr/>
        </p:nvSpPr>
        <p:spPr>
          <a:xfrm>
            <a:off x="1014895" y="3012365"/>
            <a:ext cx="3652108" cy="369332"/>
          </a:xfrm>
          <a:prstGeom prst="rect">
            <a:avLst/>
          </a:prstGeom>
          <a:noFill/>
        </p:spPr>
        <p:txBody>
          <a:bodyPr wrap="square">
            <a:spAutoFit/>
          </a:bodyPr>
          <a:lstStyle/>
          <a:p>
            <a:pPr lvl="0"/>
            <a:r>
              <a:rPr lang="en-GB" dirty="0"/>
              <a:t>Travel distance reduce in 28%</a:t>
            </a:r>
          </a:p>
        </p:txBody>
      </p:sp>
    </p:spTree>
    <p:extLst>
      <p:ext uri="{BB962C8B-B14F-4D97-AF65-F5344CB8AC3E}">
        <p14:creationId xmlns:p14="http://schemas.microsoft.com/office/powerpoint/2010/main" val="3806344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8FC4-6DAF-6D27-C318-4128D90A0CFE}"/>
              </a:ext>
            </a:extLst>
          </p:cNvPr>
          <p:cNvSpPr>
            <a:spLocks noGrp="1"/>
          </p:cNvSpPr>
          <p:nvPr>
            <p:ph type="title"/>
          </p:nvPr>
        </p:nvSpPr>
        <p:spPr/>
        <p:txBody>
          <a:bodyPr/>
          <a:lstStyle/>
          <a:p>
            <a:r>
              <a:rPr lang="en-US" dirty="0"/>
              <a:t>LIMITATIONS AND FUTURE WORK</a:t>
            </a:r>
          </a:p>
        </p:txBody>
      </p:sp>
      <p:graphicFrame>
        <p:nvGraphicFramePr>
          <p:cNvPr id="6" name="Content Placeholder 2">
            <a:extLst>
              <a:ext uri="{FF2B5EF4-FFF2-40B4-BE49-F238E27FC236}">
                <a16:creationId xmlns:a16="http://schemas.microsoft.com/office/drawing/2014/main" id="{C124C42C-DDA5-F3FC-23E5-1007DAAED568}"/>
              </a:ext>
            </a:extLst>
          </p:cNvPr>
          <p:cNvGraphicFramePr>
            <a:graphicFrameLocks noGrp="1"/>
          </p:cNvGraphicFramePr>
          <p:nvPr>
            <p:ph idx="1"/>
            <p:extLst>
              <p:ext uri="{D42A27DB-BD31-4B8C-83A1-F6EECF244321}">
                <p14:modId xmlns:p14="http://schemas.microsoft.com/office/powerpoint/2010/main" val="1225065123"/>
              </p:ext>
            </p:extLst>
          </p:nvPr>
        </p:nvGraphicFramePr>
        <p:xfrm>
          <a:off x="581193" y="2340864"/>
          <a:ext cx="10622836" cy="2735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7328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 baseball on the ground">
            <a:extLst>
              <a:ext uri="{FF2B5EF4-FFF2-40B4-BE49-F238E27FC236}">
                <a16:creationId xmlns:a16="http://schemas.microsoft.com/office/drawing/2014/main" id="{52C2FC7D-2FED-FD8C-65BA-861ACB96177B}"/>
              </a:ext>
            </a:extLst>
          </p:cNvPr>
          <p:cNvPicPr>
            <a:picLocks noChangeAspect="1"/>
          </p:cNvPicPr>
          <p:nvPr/>
        </p:nvPicPr>
        <p:blipFill>
          <a:blip r:embed="rId2"/>
          <a:stretch>
            <a:fillRect/>
          </a:stretch>
        </p:blipFill>
        <p:spPr>
          <a:xfrm>
            <a:off x="0" y="0"/>
            <a:ext cx="12192000" cy="6870700"/>
          </a:xfrm>
          <a:prstGeom prst="rect">
            <a:avLst/>
          </a:prstGeom>
        </p:spPr>
      </p:pic>
      <p:sp>
        <p:nvSpPr>
          <p:cNvPr id="11" name="Title 1">
            <a:extLst>
              <a:ext uri="{FF2B5EF4-FFF2-40B4-BE49-F238E27FC236}">
                <a16:creationId xmlns:a16="http://schemas.microsoft.com/office/drawing/2014/main" id="{7669F82B-F132-3513-3ACC-DF50A425635A}"/>
              </a:ext>
            </a:extLst>
          </p:cNvPr>
          <p:cNvSpPr txBox="1">
            <a:spLocks/>
          </p:cNvSpPr>
          <p:nvPr/>
        </p:nvSpPr>
        <p:spPr>
          <a:xfrm>
            <a:off x="7945150" y="2231460"/>
            <a:ext cx="2926000" cy="2346136"/>
          </a:xfrm>
          <a:prstGeom prst="rect">
            <a:avLst/>
          </a:prstGeom>
        </p:spPr>
        <p:txBody>
          <a:bodyPr vert="horz" lIns="91440" tIns="45720" rIns="91440" bIns="45720" rtlCol="0" anchor="b">
            <a:normAutofit fontScale="92500" lnSpcReduction="1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solidFill>
                  <a:schemeClr val="bg1"/>
                </a:solidFill>
              </a:rPr>
              <a:t>Questions &amp; Answers</a:t>
            </a:r>
            <a:br>
              <a:rPr lang="en-US" sz="4400" dirty="0"/>
            </a:br>
            <a:endParaRPr lang="en-US" sz="4400" dirty="0"/>
          </a:p>
        </p:txBody>
      </p:sp>
      <p:pic>
        <p:nvPicPr>
          <p:cNvPr id="13" name="Graphic 12" descr="Questions">
            <a:extLst>
              <a:ext uri="{FF2B5EF4-FFF2-40B4-BE49-F238E27FC236}">
                <a16:creationId xmlns:a16="http://schemas.microsoft.com/office/drawing/2014/main" id="{D8C1E52B-413C-1466-52EA-F5A2628EFF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8900" y="1701416"/>
            <a:ext cx="3053422" cy="3053422"/>
          </a:xfrm>
          <a:prstGeom prst="rect">
            <a:avLst/>
          </a:prstGeom>
        </p:spPr>
      </p:pic>
    </p:spTree>
    <p:extLst>
      <p:ext uri="{BB962C8B-B14F-4D97-AF65-F5344CB8AC3E}">
        <p14:creationId xmlns:p14="http://schemas.microsoft.com/office/powerpoint/2010/main" val="1670050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baseball on the grass&#10;&#10;Description automatically generated">
            <a:extLst>
              <a:ext uri="{FF2B5EF4-FFF2-40B4-BE49-F238E27FC236}">
                <a16:creationId xmlns:a16="http://schemas.microsoft.com/office/drawing/2014/main" id="{AE7F9694-1270-D94F-0BC5-C6D8CBFC892F}"/>
              </a:ext>
            </a:extLst>
          </p:cNvPr>
          <p:cNvPicPr>
            <a:picLocks noChangeAspect="1"/>
          </p:cNvPicPr>
          <p:nvPr/>
        </p:nvPicPr>
        <p:blipFill rotWithShape="1">
          <a:blip r:embed="rId2"/>
          <a:srcRect r="5" b="5"/>
          <a:stretch/>
        </p:blipFill>
        <p:spPr>
          <a:xfrm>
            <a:off x="0" y="0"/>
            <a:ext cx="12192000" cy="6858000"/>
          </a:xfrm>
          <a:prstGeom prst="rect">
            <a:avLst/>
          </a:prstGeom>
          <a:solidFill>
            <a:schemeClr val="tx1">
              <a:alpha val="50000"/>
            </a:schemeClr>
          </a:solidFill>
        </p:spPr>
      </p:pic>
      <p:graphicFrame>
        <p:nvGraphicFramePr>
          <p:cNvPr id="3" name="Content Placeholder 4">
            <a:extLst>
              <a:ext uri="{FF2B5EF4-FFF2-40B4-BE49-F238E27FC236}">
                <a16:creationId xmlns:a16="http://schemas.microsoft.com/office/drawing/2014/main" id="{CD40147D-2CA9-A144-3423-B73E598BC6CF}"/>
              </a:ext>
            </a:extLst>
          </p:cNvPr>
          <p:cNvGraphicFramePr/>
          <p:nvPr>
            <p:extLst>
              <p:ext uri="{D42A27DB-BD31-4B8C-83A1-F6EECF244321}">
                <p14:modId xmlns:p14="http://schemas.microsoft.com/office/powerpoint/2010/main" val="3960473558"/>
              </p:ext>
            </p:extLst>
          </p:nvPr>
        </p:nvGraphicFramePr>
        <p:xfrm>
          <a:off x="4384600" y="2426448"/>
          <a:ext cx="7602071" cy="3591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3">
            <a:extLst>
              <a:ext uri="{FF2B5EF4-FFF2-40B4-BE49-F238E27FC236}">
                <a16:creationId xmlns:a16="http://schemas.microsoft.com/office/drawing/2014/main" id="{D8B27DE2-FA4E-34BA-4208-5E8D3743C254}"/>
              </a:ext>
            </a:extLst>
          </p:cNvPr>
          <p:cNvSpPr txBox="1">
            <a:spLocks/>
          </p:cNvSpPr>
          <p:nvPr/>
        </p:nvSpPr>
        <p:spPr>
          <a:xfrm>
            <a:off x="229235" y="2426448"/>
            <a:ext cx="3954294" cy="3591858"/>
          </a:xfrm>
          <a:prstGeom prst="rect">
            <a:avLst/>
          </a:prstGeom>
          <a:solidFill>
            <a:schemeClr val="tx1">
              <a:alpha val="50000"/>
            </a:schemeClr>
          </a:solidFill>
        </p:spPr>
        <p:txBody>
          <a:bodyPr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solidFill>
                  <a:schemeClr val="bg1"/>
                </a:solidFill>
              </a:rPr>
              <a:t>Introduction</a:t>
            </a:r>
            <a:r>
              <a:rPr lang="en-US" dirty="0">
                <a:solidFill>
                  <a:schemeClr val="bg1"/>
                </a:solidFill>
              </a:rPr>
              <a:t> </a:t>
            </a:r>
          </a:p>
        </p:txBody>
      </p:sp>
    </p:spTree>
    <p:extLst>
      <p:ext uri="{BB962C8B-B14F-4D97-AF65-F5344CB8AC3E}">
        <p14:creationId xmlns:p14="http://schemas.microsoft.com/office/powerpoint/2010/main" val="2517974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aseball on the ground&#10;&#10;Description automatically generated">
            <a:extLst>
              <a:ext uri="{FF2B5EF4-FFF2-40B4-BE49-F238E27FC236}">
                <a16:creationId xmlns:a16="http://schemas.microsoft.com/office/drawing/2014/main" id="{E0CD3711-4024-3BD2-EFBF-4E4DF421AAB0}"/>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ACEDF80-D15D-B1BA-48A6-FE366929F462}"/>
              </a:ext>
            </a:extLst>
          </p:cNvPr>
          <p:cNvSpPr>
            <a:spLocks noGrp="1"/>
          </p:cNvSpPr>
          <p:nvPr>
            <p:ph type="title"/>
          </p:nvPr>
        </p:nvSpPr>
        <p:spPr>
          <a:xfrm>
            <a:off x="2693347" y="535247"/>
            <a:ext cx="6805306" cy="1013800"/>
          </a:xfrm>
        </p:spPr>
        <p:txBody>
          <a:bodyPr>
            <a:normAutofit/>
          </a:bodyPr>
          <a:lstStyle/>
          <a:p>
            <a:pPr algn="ctr"/>
            <a:r>
              <a:rPr lang="en-US" sz="4400" dirty="0">
                <a:solidFill>
                  <a:schemeClr val="tx1"/>
                </a:solidFill>
              </a:rPr>
              <a:t>Project Objectives </a:t>
            </a:r>
          </a:p>
        </p:txBody>
      </p:sp>
      <p:graphicFrame>
        <p:nvGraphicFramePr>
          <p:cNvPr id="13" name="Content Placeholder 2">
            <a:extLst>
              <a:ext uri="{FF2B5EF4-FFF2-40B4-BE49-F238E27FC236}">
                <a16:creationId xmlns:a16="http://schemas.microsoft.com/office/drawing/2014/main" id="{19C3135E-3C6C-3EE0-391D-1BED8377A982}"/>
              </a:ext>
            </a:extLst>
          </p:cNvPr>
          <p:cNvGraphicFramePr>
            <a:graphicFrameLocks noGrp="1"/>
          </p:cNvGraphicFramePr>
          <p:nvPr>
            <p:ph idx="1"/>
            <p:extLst>
              <p:ext uri="{D42A27DB-BD31-4B8C-83A1-F6EECF244321}">
                <p14:modId xmlns:p14="http://schemas.microsoft.com/office/powerpoint/2010/main" val="4002232239"/>
              </p:ext>
            </p:extLst>
          </p:nvPr>
        </p:nvGraphicFramePr>
        <p:xfrm>
          <a:off x="165098" y="2110922"/>
          <a:ext cx="11841370"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571129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CD8F6D9-2932-1981-6BAA-11506DAE1009}"/>
              </a:ext>
            </a:extLst>
          </p:cNvPr>
          <p:cNvSpPr>
            <a:spLocks noGrp="1"/>
          </p:cNvSpPr>
          <p:nvPr>
            <p:ph type="title"/>
          </p:nvPr>
        </p:nvSpPr>
        <p:spPr>
          <a:xfrm>
            <a:off x="8369643" y="1037967"/>
            <a:ext cx="3004939" cy="4709131"/>
          </a:xfrm>
        </p:spPr>
        <p:txBody>
          <a:bodyPr anchor="ctr">
            <a:normAutofit/>
          </a:bodyPr>
          <a:lstStyle/>
          <a:p>
            <a:pPr algn="ctr"/>
            <a:r>
              <a:rPr lang="en-US" sz="3200" dirty="0">
                <a:solidFill>
                  <a:srgbClr val="FFFEFF"/>
                </a:solidFill>
              </a:rPr>
              <a:t>Major League Baseball DATASET</a:t>
            </a:r>
          </a:p>
        </p:txBody>
      </p:sp>
      <p:sp>
        <p:nvSpPr>
          <p:cNvPr id="25" name="Rectangle 24">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10771BA-92F4-3904-0812-8395A49ABDEC}"/>
              </a:ext>
            </a:extLst>
          </p:cNvPr>
          <p:cNvGraphicFramePr>
            <a:graphicFrameLocks noGrp="1"/>
          </p:cNvGraphicFramePr>
          <p:nvPr>
            <p:ph idx="1"/>
            <p:extLst>
              <p:ext uri="{D42A27DB-BD31-4B8C-83A1-F6EECF244321}">
                <p14:modId xmlns:p14="http://schemas.microsoft.com/office/powerpoint/2010/main" val="3248211492"/>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8851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3E9827-22F1-F7F5-A375-F54575D020BA}"/>
              </a:ext>
            </a:extLst>
          </p:cNvPr>
          <p:cNvSpPr>
            <a:spLocks noGrp="1"/>
          </p:cNvSpPr>
          <p:nvPr>
            <p:ph type="title"/>
          </p:nvPr>
        </p:nvSpPr>
        <p:spPr>
          <a:xfrm>
            <a:off x="672280" y="944752"/>
            <a:ext cx="3259016" cy="1462692"/>
          </a:xfrm>
        </p:spPr>
        <p:txBody>
          <a:bodyPr>
            <a:normAutofit/>
          </a:bodyPr>
          <a:lstStyle/>
          <a:p>
            <a:r>
              <a:rPr lang="en-US" sz="3200" dirty="0">
                <a:solidFill>
                  <a:srgbClr val="FFFFFF"/>
                </a:solidFill>
              </a:rPr>
              <a:t>EXPLORATORY DATA ANALYSIS</a:t>
            </a:r>
          </a:p>
        </p:txBody>
      </p:sp>
      <p:sp>
        <p:nvSpPr>
          <p:cNvPr id="16" name="Rectangle 1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Content Placeholder 6" descr="A screenshot of a graph&#10;&#10;Description automatically generated with low confidence">
            <a:extLst>
              <a:ext uri="{FF2B5EF4-FFF2-40B4-BE49-F238E27FC236}">
                <a16:creationId xmlns:a16="http://schemas.microsoft.com/office/drawing/2014/main" id="{1FBF64E0-7669-A245-50D4-765AE42E2715}"/>
              </a:ext>
            </a:extLst>
          </p:cNvPr>
          <p:cNvPicPr>
            <a:picLocks noGrp="1" noChangeAspect="1"/>
          </p:cNvPicPr>
          <p:nvPr>
            <p:ph idx="1"/>
          </p:nvPr>
        </p:nvPicPr>
        <p:blipFill>
          <a:blip r:embed="rId2"/>
          <a:stretch>
            <a:fillRect/>
          </a:stretch>
        </p:blipFill>
        <p:spPr>
          <a:xfrm>
            <a:off x="4166979" y="632409"/>
            <a:ext cx="7932230" cy="5789365"/>
          </a:xfrm>
        </p:spPr>
      </p:pic>
      <p:sp>
        <p:nvSpPr>
          <p:cNvPr id="3" name="Content Placeholder 23">
            <a:extLst>
              <a:ext uri="{FF2B5EF4-FFF2-40B4-BE49-F238E27FC236}">
                <a16:creationId xmlns:a16="http://schemas.microsoft.com/office/drawing/2014/main" id="{CF321028-153C-2421-FD62-5C523925C223}"/>
              </a:ext>
            </a:extLst>
          </p:cNvPr>
          <p:cNvSpPr txBox="1">
            <a:spLocks/>
          </p:cNvSpPr>
          <p:nvPr/>
        </p:nvSpPr>
        <p:spPr>
          <a:xfrm>
            <a:off x="671513" y="2536031"/>
            <a:ext cx="3123783" cy="3671936"/>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rgbClr val="FFFFFF"/>
                </a:solidFill>
              </a:rPr>
              <a:t>Best Team Batting and Pitching Campaigns </a:t>
            </a:r>
          </a:p>
          <a:p>
            <a:r>
              <a:rPr lang="en-US" sz="2000" dirty="0">
                <a:solidFill>
                  <a:srgbClr val="FFFFFF"/>
                </a:solidFill>
              </a:rPr>
              <a:t>Trends</a:t>
            </a:r>
          </a:p>
          <a:p>
            <a:endParaRPr lang="en-US" dirty="0">
              <a:solidFill>
                <a:srgbClr val="FFFFFF"/>
              </a:solidFill>
            </a:endParaRPr>
          </a:p>
        </p:txBody>
      </p:sp>
    </p:spTree>
    <p:extLst>
      <p:ext uri="{BB962C8B-B14F-4D97-AF65-F5344CB8AC3E}">
        <p14:creationId xmlns:p14="http://schemas.microsoft.com/office/powerpoint/2010/main" val="114729810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3E9827-22F1-F7F5-A375-F54575D020BA}"/>
              </a:ext>
            </a:extLst>
          </p:cNvPr>
          <p:cNvSpPr>
            <a:spLocks noGrp="1"/>
          </p:cNvSpPr>
          <p:nvPr>
            <p:ph type="title"/>
          </p:nvPr>
        </p:nvSpPr>
        <p:spPr>
          <a:xfrm>
            <a:off x="672280" y="944752"/>
            <a:ext cx="3259016" cy="1462692"/>
          </a:xfrm>
        </p:spPr>
        <p:txBody>
          <a:bodyPr>
            <a:normAutofit/>
          </a:bodyPr>
          <a:lstStyle/>
          <a:p>
            <a:r>
              <a:rPr lang="en-US" sz="3200" dirty="0">
                <a:solidFill>
                  <a:srgbClr val="FFFFFF"/>
                </a:solidFill>
              </a:rPr>
              <a:t>EXPLORATORY DATA ANALYSIS</a:t>
            </a:r>
          </a:p>
        </p:txBody>
      </p:sp>
      <p:sp>
        <p:nvSpPr>
          <p:cNvPr id="75" name="Rectangle 74">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Rectangle 76">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9" name="Rectangle 78">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Content Placeholder 23">
            <a:extLst>
              <a:ext uri="{FF2B5EF4-FFF2-40B4-BE49-F238E27FC236}">
                <a16:creationId xmlns:a16="http://schemas.microsoft.com/office/drawing/2014/main" id="{B86A9CCB-5832-9DFB-CC26-18152EDF9950}"/>
              </a:ext>
            </a:extLst>
          </p:cNvPr>
          <p:cNvSpPr>
            <a:spLocks noGrp="1"/>
          </p:cNvSpPr>
          <p:nvPr>
            <p:ph idx="1"/>
          </p:nvPr>
        </p:nvSpPr>
        <p:spPr>
          <a:xfrm>
            <a:off x="671513" y="2536031"/>
            <a:ext cx="3123783" cy="3671936"/>
          </a:xfrm>
        </p:spPr>
        <p:txBody>
          <a:bodyPr anchor="t">
            <a:normAutofit/>
          </a:bodyPr>
          <a:lstStyle/>
          <a:p>
            <a:r>
              <a:rPr lang="en-US" sz="2000" dirty="0">
                <a:solidFill>
                  <a:srgbClr val="FFFFFF"/>
                </a:solidFill>
              </a:rPr>
              <a:t>Correlation of Defensive Efficiency on Post Season Play-off Qualification</a:t>
            </a:r>
          </a:p>
          <a:p>
            <a:r>
              <a:rPr lang="en-US" sz="2000" dirty="0">
                <a:solidFill>
                  <a:srgbClr val="FFFFFF"/>
                </a:solidFill>
              </a:rPr>
              <a:t>Trends</a:t>
            </a:r>
          </a:p>
          <a:p>
            <a:endParaRPr lang="en-US" dirty="0">
              <a:solidFill>
                <a:srgbClr val="FFFFFF"/>
              </a:solidFill>
            </a:endParaRPr>
          </a:p>
        </p:txBody>
      </p:sp>
      <p:pic>
        <p:nvPicPr>
          <p:cNvPr id="6" name="Content Placeholder 5" descr="A picture containing text, screenshot, font, website&#10;&#10;Description automatically generated">
            <a:extLst>
              <a:ext uri="{FF2B5EF4-FFF2-40B4-BE49-F238E27FC236}">
                <a16:creationId xmlns:a16="http://schemas.microsoft.com/office/drawing/2014/main" id="{1BECB2FF-AAED-8B9C-A6E1-C4032173BC90}"/>
              </a:ext>
            </a:extLst>
          </p:cNvPr>
          <p:cNvPicPr>
            <a:picLocks noChangeAspect="1"/>
          </p:cNvPicPr>
          <p:nvPr/>
        </p:nvPicPr>
        <p:blipFill rotWithShape="1">
          <a:blip r:embed="rId2"/>
          <a:srcRect t="-1" r="2" b="37561"/>
          <a:stretch/>
        </p:blipFill>
        <p:spPr>
          <a:xfrm>
            <a:off x="4241830" y="601200"/>
            <a:ext cx="7503636" cy="5877294"/>
          </a:xfrm>
          <a:prstGeom prst="rect">
            <a:avLst/>
          </a:prstGeom>
        </p:spPr>
      </p:pic>
    </p:spTree>
    <p:extLst>
      <p:ext uri="{BB962C8B-B14F-4D97-AF65-F5344CB8AC3E}">
        <p14:creationId xmlns:p14="http://schemas.microsoft.com/office/powerpoint/2010/main" val="13208538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le of baseballs with logos&#10;&#10;Description automatically generated">
            <a:extLst>
              <a:ext uri="{FF2B5EF4-FFF2-40B4-BE49-F238E27FC236}">
                <a16:creationId xmlns:a16="http://schemas.microsoft.com/office/drawing/2014/main" id="{999AAC6B-B226-DDD7-4FD5-9D6B057E8FF9}"/>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DBE1599-9C32-300F-CA6E-237D206245CA}"/>
              </a:ext>
            </a:extLst>
          </p:cNvPr>
          <p:cNvSpPr>
            <a:spLocks noGrp="1"/>
          </p:cNvSpPr>
          <p:nvPr>
            <p:ph type="title"/>
          </p:nvPr>
        </p:nvSpPr>
        <p:spPr>
          <a:xfrm>
            <a:off x="1023870" y="702156"/>
            <a:ext cx="10144260" cy="1013800"/>
          </a:xfrm>
        </p:spPr>
        <p:txBody>
          <a:bodyPr>
            <a:normAutofit/>
          </a:bodyPr>
          <a:lstStyle/>
          <a:p>
            <a:pPr algn="ctr"/>
            <a:r>
              <a:rPr lang="en-US" sz="4400" dirty="0">
                <a:solidFill>
                  <a:schemeClr val="tx1"/>
                </a:solidFill>
              </a:rPr>
              <a:t>Feature Engineering </a:t>
            </a:r>
          </a:p>
        </p:txBody>
      </p:sp>
      <p:graphicFrame>
        <p:nvGraphicFramePr>
          <p:cNvPr id="5" name="Content Placeholder 2">
            <a:extLst>
              <a:ext uri="{FF2B5EF4-FFF2-40B4-BE49-F238E27FC236}">
                <a16:creationId xmlns:a16="http://schemas.microsoft.com/office/drawing/2014/main" id="{79D3B997-3A90-407B-6DF8-550F66C5E2C0}"/>
              </a:ext>
            </a:extLst>
          </p:cNvPr>
          <p:cNvGraphicFramePr>
            <a:graphicFrameLocks noGrp="1"/>
          </p:cNvGraphicFramePr>
          <p:nvPr>
            <p:ph idx="1"/>
            <p:extLst>
              <p:ext uri="{D42A27DB-BD31-4B8C-83A1-F6EECF244321}">
                <p14:modId xmlns:p14="http://schemas.microsoft.com/office/powerpoint/2010/main" val="3572408465"/>
              </p:ext>
            </p:extLst>
          </p:nvPr>
        </p:nvGraphicFramePr>
        <p:xfrm>
          <a:off x="965199" y="2180496"/>
          <a:ext cx="10261602"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123916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6E69E-2A52-703A-BCD8-354392B2CB84}"/>
              </a:ext>
            </a:extLst>
          </p:cNvPr>
          <p:cNvSpPr>
            <a:spLocks noGrp="1"/>
          </p:cNvSpPr>
          <p:nvPr>
            <p:ph type="title"/>
          </p:nvPr>
        </p:nvSpPr>
        <p:spPr>
          <a:xfrm>
            <a:off x="4382724" y="702156"/>
            <a:ext cx="7225075" cy="1013800"/>
          </a:xfrm>
        </p:spPr>
        <p:txBody>
          <a:bodyPr>
            <a:noAutofit/>
          </a:bodyPr>
          <a:lstStyle/>
          <a:p>
            <a:pPr algn="ctr"/>
            <a:r>
              <a:rPr lang="en-US" sz="3200" dirty="0">
                <a:solidFill>
                  <a:schemeClr val="tx2"/>
                </a:solidFill>
              </a:rPr>
              <a:t>Neural Network Model - TRAINING AND EVALUATION</a:t>
            </a:r>
          </a:p>
        </p:txBody>
      </p:sp>
      <p:sp>
        <p:nvSpPr>
          <p:cNvPr id="80" name="Rectangle 71">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Rectangle 73">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2" name="Rectangle 7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3" name="Picture 44" descr="Web of wires connecting pins">
            <a:extLst>
              <a:ext uri="{FF2B5EF4-FFF2-40B4-BE49-F238E27FC236}">
                <a16:creationId xmlns:a16="http://schemas.microsoft.com/office/drawing/2014/main" id="{D11D2F7B-E61E-1368-ACF0-A9EB363EBCD9}"/>
              </a:ext>
            </a:extLst>
          </p:cNvPr>
          <p:cNvPicPr>
            <a:picLocks noChangeAspect="1"/>
          </p:cNvPicPr>
          <p:nvPr/>
        </p:nvPicPr>
        <p:blipFill rotWithShape="1">
          <a:blip r:embed="rId2"/>
          <a:srcRect l="18230" r="38959" b="-1"/>
          <a:stretch/>
        </p:blipFill>
        <p:spPr>
          <a:xfrm>
            <a:off x="446534" y="702156"/>
            <a:ext cx="3703320" cy="5867987"/>
          </a:xfrm>
          <a:prstGeom prst="rect">
            <a:avLst/>
          </a:prstGeom>
        </p:spPr>
      </p:pic>
      <p:sp>
        <p:nvSpPr>
          <p:cNvPr id="27" name="Content Placeholder 2">
            <a:extLst>
              <a:ext uri="{FF2B5EF4-FFF2-40B4-BE49-F238E27FC236}">
                <a16:creationId xmlns:a16="http://schemas.microsoft.com/office/drawing/2014/main" id="{E8DC2FFD-5EC0-DD3B-C675-8B47DDB3E5D0}"/>
              </a:ext>
            </a:extLst>
          </p:cNvPr>
          <p:cNvSpPr>
            <a:spLocks noGrp="1"/>
          </p:cNvSpPr>
          <p:nvPr>
            <p:ph idx="1"/>
          </p:nvPr>
        </p:nvSpPr>
        <p:spPr>
          <a:xfrm>
            <a:off x="4382726" y="1896532"/>
            <a:ext cx="7713196" cy="4881955"/>
          </a:xfrm>
        </p:spPr>
        <p:txBody>
          <a:bodyPr>
            <a:noAutofit/>
          </a:bodyPr>
          <a:lstStyle/>
          <a:p>
            <a:pPr>
              <a:lnSpc>
                <a:spcPct val="100000"/>
              </a:lnSpc>
            </a:pPr>
            <a:r>
              <a:rPr lang="en-GB" sz="1600" dirty="0"/>
              <a:t>Overview of the neural network model used for the predictive element: </a:t>
            </a:r>
            <a:r>
              <a:rPr lang="en-US" sz="1600" dirty="0"/>
              <a:t>TensorFlow and </a:t>
            </a:r>
            <a:r>
              <a:rPr lang="en-US" sz="1600" dirty="0" err="1"/>
              <a:t>Keras</a:t>
            </a:r>
            <a:r>
              <a:rPr lang="en-US" sz="1600" dirty="0"/>
              <a:t> for building a neural network.</a:t>
            </a:r>
            <a:endParaRPr lang="en-GB" sz="1600" dirty="0"/>
          </a:p>
          <a:p>
            <a:pPr>
              <a:lnSpc>
                <a:spcPct val="100000"/>
              </a:lnSpc>
            </a:pPr>
            <a:r>
              <a:rPr lang="en-GB" sz="1600" dirty="0"/>
              <a:t>Architecture and key components of the model.</a:t>
            </a:r>
          </a:p>
          <a:p>
            <a:pPr>
              <a:lnSpc>
                <a:spcPct val="100000"/>
              </a:lnSpc>
            </a:pPr>
            <a:r>
              <a:rPr lang="en-US" sz="1600" dirty="0"/>
              <a:t>Model Structure:</a:t>
            </a:r>
          </a:p>
          <a:p>
            <a:pPr lvl="1">
              <a:lnSpc>
                <a:spcPct val="100000"/>
              </a:lnSpc>
            </a:pPr>
            <a:r>
              <a:rPr lang="en-US" sz="1600" dirty="0"/>
              <a:t>Output Layer: A single neuron for binary classification.</a:t>
            </a:r>
          </a:p>
          <a:p>
            <a:pPr>
              <a:lnSpc>
                <a:spcPct val="100000"/>
              </a:lnSpc>
            </a:pPr>
            <a:r>
              <a:rPr lang="en-US" sz="1600" dirty="0"/>
              <a:t>Activation Functions:</a:t>
            </a:r>
          </a:p>
          <a:p>
            <a:pPr lvl="1">
              <a:lnSpc>
                <a:spcPct val="100000"/>
              </a:lnSpc>
            </a:pPr>
            <a:r>
              <a:rPr lang="en-US" sz="1600" dirty="0"/>
              <a:t>Hidden Layers: </a:t>
            </a:r>
            <a:r>
              <a:rPr lang="en-US" sz="1600" dirty="0" err="1"/>
              <a:t>ReLU</a:t>
            </a:r>
            <a:r>
              <a:rPr lang="en-US" sz="1600" dirty="0"/>
              <a:t> (Rectified Linear Unit) activation for non-linearity.</a:t>
            </a:r>
          </a:p>
          <a:p>
            <a:pPr lvl="1">
              <a:lnSpc>
                <a:spcPct val="100000"/>
              </a:lnSpc>
            </a:pPr>
            <a:r>
              <a:rPr lang="en-US" sz="1600" dirty="0"/>
              <a:t>Output Layer: Sigmoid activation for probability output.</a:t>
            </a:r>
          </a:p>
          <a:p>
            <a:pPr>
              <a:lnSpc>
                <a:spcPct val="100000"/>
              </a:lnSpc>
            </a:pPr>
            <a:r>
              <a:rPr lang="en-US" sz="1600" dirty="0"/>
              <a:t>Layers and Neurons:</a:t>
            </a:r>
          </a:p>
          <a:p>
            <a:pPr lvl="1">
              <a:lnSpc>
                <a:spcPct val="100000"/>
              </a:lnSpc>
            </a:pPr>
            <a:r>
              <a:rPr lang="en-US" sz="1600" dirty="0"/>
              <a:t>The number of hidden layers and neurons is determined dynamically by the </a:t>
            </a:r>
            <a:r>
              <a:rPr lang="en-US" sz="1600" dirty="0" err="1"/>
              <a:t>Keras</a:t>
            </a:r>
            <a:r>
              <a:rPr lang="en-US" sz="1600" dirty="0"/>
              <a:t> Tuner.</a:t>
            </a:r>
          </a:p>
          <a:p>
            <a:pPr lvl="1">
              <a:lnSpc>
                <a:spcPct val="100000"/>
              </a:lnSpc>
            </a:pPr>
            <a:r>
              <a:rPr lang="en-US" sz="1600" dirty="0"/>
              <a:t>Hyperparameter tuning explores various configurations to optimize model performance.</a:t>
            </a:r>
          </a:p>
          <a:p>
            <a:pPr lvl="1">
              <a:lnSpc>
                <a:spcPct val="100000"/>
              </a:lnSpc>
            </a:pPr>
            <a:r>
              <a:rPr lang="en-US" sz="1600" dirty="0"/>
              <a:t>This adaptability allows the model to capture complex patterns in the data effectively.</a:t>
            </a:r>
          </a:p>
          <a:p>
            <a:pPr>
              <a:lnSpc>
                <a:spcPct val="100000"/>
              </a:lnSpc>
            </a:pPr>
            <a:endParaRPr lang="en-GB" sz="1600" b="0" i="0" u="none" strike="noStrike" dirty="0">
              <a:effectLst/>
            </a:endParaRPr>
          </a:p>
        </p:txBody>
      </p:sp>
    </p:spTree>
    <p:extLst>
      <p:ext uri="{BB962C8B-B14F-4D97-AF65-F5344CB8AC3E}">
        <p14:creationId xmlns:p14="http://schemas.microsoft.com/office/powerpoint/2010/main" val="2613480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lue and gold logo&#10;&#10;Description automatically generated">
            <a:extLst>
              <a:ext uri="{FF2B5EF4-FFF2-40B4-BE49-F238E27FC236}">
                <a16:creationId xmlns:a16="http://schemas.microsoft.com/office/drawing/2014/main" id="{EAD8ABF6-7B00-6E49-0A0A-53BFE6BF80F1}"/>
              </a:ext>
            </a:extLst>
          </p:cNvPr>
          <p:cNvPicPr>
            <a:picLocks noChangeAspect="1"/>
          </p:cNvPicPr>
          <p:nvPr/>
        </p:nvPicPr>
        <p:blipFill>
          <a:blip r:embed="rId2"/>
          <a:stretch>
            <a:fillRect/>
          </a:stretch>
        </p:blipFill>
        <p:spPr>
          <a:xfrm>
            <a:off x="0" y="0"/>
            <a:ext cx="12192000" cy="6858000"/>
          </a:xfrm>
          <a:prstGeom prst="rect">
            <a:avLst/>
          </a:prstGeom>
        </p:spPr>
      </p:pic>
      <p:sp>
        <p:nvSpPr>
          <p:cNvPr id="39" name="Title 1">
            <a:extLst>
              <a:ext uri="{FF2B5EF4-FFF2-40B4-BE49-F238E27FC236}">
                <a16:creationId xmlns:a16="http://schemas.microsoft.com/office/drawing/2014/main" id="{86E8DAE3-B061-37B8-F018-3C79612AD74E}"/>
              </a:ext>
            </a:extLst>
          </p:cNvPr>
          <p:cNvSpPr>
            <a:spLocks noGrp="1"/>
          </p:cNvSpPr>
          <p:nvPr>
            <p:ph type="title"/>
          </p:nvPr>
        </p:nvSpPr>
        <p:spPr>
          <a:xfrm>
            <a:off x="139300" y="331379"/>
            <a:ext cx="6608999" cy="679383"/>
          </a:xfrm>
        </p:spPr>
        <p:txBody>
          <a:bodyPr>
            <a:normAutofit/>
          </a:bodyPr>
          <a:lstStyle/>
          <a:p>
            <a:pPr algn="ctr"/>
            <a:r>
              <a:rPr lang="en-US" sz="3200" dirty="0">
                <a:solidFill>
                  <a:schemeClr val="tx1"/>
                </a:solidFill>
              </a:rPr>
              <a:t>Predictive Performance </a:t>
            </a:r>
          </a:p>
        </p:txBody>
      </p:sp>
      <p:sp>
        <p:nvSpPr>
          <p:cNvPr id="40" name="Content Placeholder 2">
            <a:extLst>
              <a:ext uri="{FF2B5EF4-FFF2-40B4-BE49-F238E27FC236}">
                <a16:creationId xmlns:a16="http://schemas.microsoft.com/office/drawing/2014/main" id="{AB43953E-0B9A-9462-7FEF-C0A040C180A7}"/>
              </a:ext>
            </a:extLst>
          </p:cNvPr>
          <p:cNvSpPr>
            <a:spLocks noGrp="1"/>
          </p:cNvSpPr>
          <p:nvPr>
            <p:ph idx="1"/>
          </p:nvPr>
        </p:nvSpPr>
        <p:spPr>
          <a:xfrm>
            <a:off x="-267486" y="1010762"/>
            <a:ext cx="7384962" cy="679383"/>
          </a:xfrm>
        </p:spPr>
        <p:txBody>
          <a:bodyPr>
            <a:normAutofit/>
          </a:bodyPr>
          <a:lstStyle/>
          <a:p>
            <a:pPr marL="0" indent="0" algn="ctr">
              <a:buNone/>
            </a:pPr>
            <a:r>
              <a:rPr lang="en-US" sz="1800" dirty="0"/>
              <a:t>(Model performance in predicting 2023 MLB playoff Teams)</a:t>
            </a:r>
          </a:p>
          <a:p>
            <a:endParaRPr lang="en-US" sz="1800" dirty="0"/>
          </a:p>
        </p:txBody>
      </p:sp>
      <p:pic>
        <p:nvPicPr>
          <p:cNvPr id="63" name="Picture 62" descr="Houston Astros Logo">
            <a:extLst>
              <a:ext uri="{FF2B5EF4-FFF2-40B4-BE49-F238E27FC236}">
                <a16:creationId xmlns:a16="http://schemas.microsoft.com/office/drawing/2014/main" id="{5D230B09-96B1-524C-74D4-66C7837E0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450" y="5300441"/>
            <a:ext cx="1280160" cy="131407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Seattle Mariners Logo">
            <a:extLst>
              <a:ext uri="{FF2B5EF4-FFF2-40B4-BE49-F238E27FC236}">
                <a16:creationId xmlns:a16="http://schemas.microsoft.com/office/drawing/2014/main" id="{670B03E1-3608-D6FF-9DD7-7918C4A2A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543" y="5309813"/>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New York Yankees Logo">
            <a:extLst>
              <a:ext uri="{FF2B5EF4-FFF2-40B4-BE49-F238E27FC236}">
                <a16:creationId xmlns:a16="http://schemas.microsoft.com/office/drawing/2014/main" id="{11C3637C-34E5-87BA-1E50-59A3C7B299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456" y="5342167"/>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Chicago Cubs Logo">
            <a:extLst>
              <a:ext uri="{FF2B5EF4-FFF2-40B4-BE49-F238E27FC236}">
                <a16:creationId xmlns:a16="http://schemas.microsoft.com/office/drawing/2014/main" id="{EDE1712B-1053-8861-382E-84F4227B31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285704"/>
            <a:ext cx="1280160" cy="13140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Texas Rangers Logo ">
            <a:extLst>
              <a:ext uri="{FF2B5EF4-FFF2-40B4-BE49-F238E27FC236}">
                <a16:creationId xmlns:a16="http://schemas.microsoft.com/office/drawing/2014/main" id="{6323BB11-01C9-4715-1624-1EC332B428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4549" y="5278553"/>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2" descr="Minnesota Twins Logo ">
            <a:extLst>
              <a:ext uri="{FF2B5EF4-FFF2-40B4-BE49-F238E27FC236}">
                <a16:creationId xmlns:a16="http://schemas.microsoft.com/office/drawing/2014/main" id="{ADE2CAFD-E17C-35AF-03A0-0EA76F147C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8219" y="5304381"/>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4" descr="Los Angeles Dodgers Logo">
            <a:extLst>
              <a:ext uri="{FF2B5EF4-FFF2-40B4-BE49-F238E27FC236}">
                <a16:creationId xmlns:a16="http://schemas.microsoft.com/office/drawing/2014/main" id="{81D2B4DA-ADBC-B46B-F919-4238BE9331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7676" y="5257659"/>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8" descr="Arizona Diamondbacks Logo">
            <a:extLst>
              <a:ext uri="{FF2B5EF4-FFF2-40B4-BE49-F238E27FC236}">
                <a16:creationId xmlns:a16="http://schemas.microsoft.com/office/drawing/2014/main" id="{F833B60E-AE2F-E2A8-6F73-BF1DA97DE5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04457" y="5300440"/>
            <a:ext cx="1280160" cy="131407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0" descr="Toronto_Blue Jays Logo ">
            <a:extLst>
              <a:ext uri="{FF2B5EF4-FFF2-40B4-BE49-F238E27FC236}">
                <a16:creationId xmlns:a16="http://schemas.microsoft.com/office/drawing/2014/main" id="{261CA694-F76F-4F31-BCD3-3094297638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11840" y="5321835"/>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Baltimore Orioles Logo">
            <a:extLst>
              <a:ext uri="{FF2B5EF4-FFF2-40B4-BE49-F238E27FC236}">
                <a16:creationId xmlns:a16="http://schemas.microsoft.com/office/drawing/2014/main" id="{55FD9D08-2B68-A3F4-B448-A2670369A8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01463" y="5288750"/>
            <a:ext cx="1280160" cy="131407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A screenshot of a computer&#10;&#10;Description automatically generated with medium confidence">
            <a:extLst>
              <a:ext uri="{FF2B5EF4-FFF2-40B4-BE49-F238E27FC236}">
                <a16:creationId xmlns:a16="http://schemas.microsoft.com/office/drawing/2014/main" id="{7BDD76C4-44C4-A0E8-0053-12DE11B2C539}"/>
              </a:ext>
            </a:extLst>
          </p:cNvPr>
          <p:cNvPicPr>
            <a:picLocks noChangeAspect="1"/>
          </p:cNvPicPr>
          <p:nvPr/>
        </p:nvPicPr>
        <p:blipFill>
          <a:blip r:embed="rId13">
            <a:alphaModFix/>
          </a:blip>
          <a:stretch>
            <a:fillRect/>
          </a:stretch>
        </p:blipFill>
        <p:spPr>
          <a:xfrm>
            <a:off x="7504972" y="69537"/>
            <a:ext cx="4324118" cy="2839227"/>
          </a:xfrm>
          <a:prstGeom prst="rect">
            <a:avLst/>
          </a:prstGeom>
          <a:solidFill>
            <a:schemeClr val="tx1">
              <a:lumMod val="95000"/>
            </a:schemeClr>
          </a:solidFill>
          <a:ln>
            <a:solidFill>
              <a:schemeClr val="tx1"/>
            </a:solidFill>
          </a:ln>
          <a:effectLst>
            <a:outerShdw blurRad="50800" dist="50800" dir="5400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220689948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RegularSeedRightStep">
      <a:dk1>
        <a:srgbClr val="000000"/>
      </a:dk1>
      <a:lt1>
        <a:srgbClr val="FFFFFF"/>
      </a:lt1>
      <a:dk2>
        <a:srgbClr val="412624"/>
      </a:dk2>
      <a:lt2>
        <a:srgbClr val="E2E8E6"/>
      </a:lt2>
      <a:accent1>
        <a:srgbClr val="C54B76"/>
      </a:accent1>
      <a:accent2>
        <a:srgbClr val="B34139"/>
      </a:accent2>
      <a:accent3>
        <a:srgbClr val="C5864B"/>
      </a:accent3>
      <a:accent4>
        <a:srgbClr val="B3A639"/>
      </a:accent4>
      <a:accent5>
        <a:srgbClr val="8DAF43"/>
      </a:accent5>
      <a:accent6>
        <a:srgbClr val="5AB339"/>
      </a:accent6>
      <a:hlink>
        <a:srgbClr val="319471"/>
      </a:hlink>
      <a:folHlink>
        <a:srgbClr val="7F7F7F"/>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2795</TotalTime>
  <Words>622</Words>
  <Application>Microsoft Office PowerPoint</Application>
  <PresentationFormat>Widescreen</PresentationFormat>
  <Paragraphs>83</Paragraphs>
  <Slides>19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Franklin Gothic Book</vt:lpstr>
      <vt:lpstr>Franklin Gothic Demi</vt:lpstr>
      <vt:lpstr>Slack-Lato</vt:lpstr>
      <vt:lpstr>Söhne</vt:lpstr>
      <vt:lpstr>Wingdings 2</vt:lpstr>
      <vt:lpstr>DividendVTI</vt:lpstr>
      <vt:lpstr>Predicting 2023 MLB Playoff Teams and mlb DIVISON realignment </vt:lpstr>
      <vt:lpstr>PowerPoint Presentation</vt:lpstr>
      <vt:lpstr>Project Objectives </vt:lpstr>
      <vt:lpstr>Major League Baseball DATASET</vt:lpstr>
      <vt:lpstr>EXPLORATORY DATA ANALYSIS</vt:lpstr>
      <vt:lpstr>EXPLORATORY DATA ANALYSIS</vt:lpstr>
      <vt:lpstr>Feature Engineering </vt:lpstr>
      <vt:lpstr>Neural Network Model - TRAINING AND EVALUATION</vt:lpstr>
      <vt:lpstr>Predictive Performance </vt:lpstr>
      <vt:lpstr>Predictive Performance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MLB Playoff Teams  </dc:title>
  <dc:creator>Fatoki, Mololuwa</dc:creator>
  <cp:lastModifiedBy>Garcia, Gaby (She/Her/Hers) (DEED)</cp:lastModifiedBy>
  <cp:revision>25</cp:revision>
  <dcterms:created xsi:type="dcterms:W3CDTF">2023-06-01T00:11:41Z</dcterms:created>
  <dcterms:modified xsi:type="dcterms:W3CDTF">2023-09-20T00:00:49Z</dcterms:modified>
</cp:coreProperties>
</file>